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7" r:id="rId8"/>
    <p:sldId id="263" r:id="rId9"/>
    <p:sldId id="264" r:id="rId10"/>
    <p:sldId id="265" r:id="rId11"/>
    <p:sldId id="262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422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A7BD81-80DB-4417-A6B6-97C0AF6A5812}" type="datetimeFigureOut">
              <a:rPr lang="ru-RU" smtClean="0"/>
              <a:pPr/>
              <a:t>19.08.2026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5C551B-39E5-4053-A1B5-93A845B429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86578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3682A-0B3C-4C3E-87E1-5C7EB2611838}" type="datetime1">
              <a:rPr lang="ru-RU" smtClean="0"/>
              <a:pPr/>
              <a:t>19.08.2026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214E5-542C-4BAA-BB62-BE264C7F096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3205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CF748-E557-4A3E-937C-5F7A9D49639B}" type="datetime1">
              <a:rPr lang="ru-RU" smtClean="0"/>
              <a:pPr/>
              <a:t>19.08.2026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214E5-542C-4BAA-BB62-BE264C7F096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7955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262EB-53D0-444F-946A-87A74D0D1834}" type="datetime1">
              <a:rPr lang="ru-RU" smtClean="0"/>
              <a:pPr/>
              <a:t>19.08.2026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214E5-542C-4BAA-BB62-BE264C7F096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6160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F5C1E-B753-42CE-BC27-91D250DF06F9}" type="datetime1">
              <a:rPr lang="ru-RU" smtClean="0"/>
              <a:pPr/>
              <a:t>19.08.2026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214E5-542C-4BAA-BB62-BE264C7F096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7487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130FB-89AA-4FCC-8837-237EBCB3776A}" type="datetime1">
              <a:rPr lang="ru-RU" smtClean="0"/>
              <a:pPr/>
              <a:t>19.08.2026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214E5-542C-4BAA-BB62-BE264C7F096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6103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769AB-2F53-429A-BFBD-BE000F1ADA18}" type="datetime1">
              <a:rPr lang="ru-RU" smtClean="0"/>
              <a:pPr/>
              <a:t>19.08.2026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214E5-542C-4BAA-BB62-BE264C7F096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2076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58FEE-4EE7-43E9-96E2-6E5D4D6513CF}" type="datetime1">
              <a:rPr lang="ru-RU" smtClean="0"/>
              <a:pPr/>
              <a:t>19.08.2026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214E5-542C-4BAA-BB62-BE264C7F096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8391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F31D9-B78D-4F81-8FBD-0862D86862BC}" type="datetime1">
              <a:rPr lang="ru-RU" smtClean="0"/>
              <a:pPr/>
              <a:t>19.08.2026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214E5-542C-4BAA-BB62-BE264C7F096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5098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D8BD5-C777-4883-9686-B12090F65E51}" type="datetime1">
              <a:rPr lang="ru-RU" smtClean="0"/>
              <a:pPr/>
              <a:t>19.08.2026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214E5-542C-4BAA-BB62-BE264C7F096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8984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9979D-F827-4D98-A537-F92D8066C2C1}" type="datetime1">
              <a:rPr lang="ru-RU" smtClean="0"/>
              <a:pPr/>
              <a:t>19.08.2026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214E5-542C-4BAA-BB62-BE264C7F096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0260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94A5-6814-4F55-AEAA-97C0DBDBF12A}" type="datetime1">
              <a:rPr lang="ru-RU" smtClean="0"/>
              <a:pPr/>
              <a:t>19.08.2026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214E5-542C-4BAA-BB62-BE264C7F096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9224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colorTemperature colorTemp="47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36FED2-E369-4F7B-914A-7E8035F4DBBC}" type="datetime1">
              <a:rPr lang="ru-RU" smtClean="0"/>
              <a:pPr/>
              <a:t>19.08.2026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1214E5-542C-4BAA-BB62-BE264C7F096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7442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gif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gif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gif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3861048"/>
            <a:ext cx="2232248" cy="272529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95536" y="1132090"/>
            <a:ext cx="8424936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00B0F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«Мамочка, не волнуйся!», или</a:t>
            </a:r>
          </a:p>
          <a:p>
            <a:pPr algn="ctr"/>
            <a:r>
              <a:rPr lang="ru-RU" sz="54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00B0F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Я иду в детский сад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43608" y="5639915"/>
            <a:ext cx="47612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Monotype Corsiva" pitchFamily="66" charset="0"/>
              </a:rPr>
              <a:t>Воспитатель 1 КК, Иванова Е.А.</a:t>
            </a:r>
            <a:endParaRPr lang="ru-RU" sz="2800" b="1" dirty="0">
              <a:solidFill>
                <a:schemeClr val="bg2">
                  <a:lumMod val="25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483768" y="3992959"/>
            <a:ext cx="35782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Impact" pitchFamily="34" charset="0"/>
              </a:rPr>
              <a:t>Адаптация ребенка к ДОУ</a:t>
            </a:r>
            <a:endParaRPr lang="ru-RU" sz="2400" dirty="0">
              <a:solidFill>
                <a:schemeClr val="accent2">
                  <a:lumMod val="75000"/>
                </a:schemeClr>
              </a:solidFill>
              <a:latin typeface="Impact" pitchFamily="34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214E5-542C-4BAA-BB62-BE264C7F096F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6702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800"/>
                            </p:stCondLst>
                            <p:childTnLst>
                              <p:par>
                                <p:cTn id="13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1100"/>
                            </p:stCondLst>
                            <p:childTnLst>
                              <p:par>
                                <p:cTn id="2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Рекомендации родителям</a:t>
            </a:r>
            <a:endParaRPr lang="ru-RU" b="1" dirty="0">
              <a:solidFill>
                <a:srgbClr val="00B050"/>
              </a:solidFill>
              <a:latin typeface="Times" pitchFamily="2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214E5-542C-4BAA-BB62-BE264C7F096F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42910" y="1571612"/>
            <a:ext cx="800105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7030A0"/>
                </a:solidFill>
              </a:rPr>
              <a:t>Как справиться с этим состоянием? </a:t>
            </a:r>
          </a:p>
          <a:p>
            <a:endParaRPr lang="ru-RU" dirty="0" smtClean="0">
              <a:solidFill>
                <a:srgbClr val="0070C0"/>
              </a:solidFill>
            </a:endParaRPr>
          </a:p>
          <a:p>
            <a:r>
              <a:rPr lang="ru-RU" sz="2000" dirty="0" smtClean="0">
                <a:solidFill>
                  <a:srgbClr val="0070C0"/>
                </a:solidFill>
              </a:rPr>
              <a:t>Во-первых, будьте уверены и последовательны в своем решении. Будьте оптимистичны сами и заражайте этим оптимизмом окружающих. Не показывайте ребенку своей тревоги. Поделитесь переживаниями с мужем, своими или его родителями, подругами  и коллегами по работе. Вы услышите много утешительных историй  про то, как дети привыкали к детскому садику и потом не хотели оттуда уходить. Вы с удивлением обнаружите, что по прошествии нескольких лет родители вообще с трудом вспоминают о трудностях первых дней посещения детского сада.</a:t>
            </a:r>
          </a:p>
          <a:p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6189" y="4941168"/>
            <a:ext cx="1434498" cy="1509999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8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9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 bldLvl="4" advAuto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  <a:latin typeface="Times" pitchFamily="2" charset="0"/>
              </a:rPr>
              <a:t>Напутствие любящим папам и мамам</a:t>
            </a:r>
            <a:endParaRPr lang="ru-RU" b="1" dirty="0">
              <a:solidFill>
                <a:srgbClr val="00B050"/>
              </a:solidFill>
              <a:latin typeface="Times" pitchFamily="2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214E5-542C-4BAA-BB62-BE264C7F096F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71472" y="1714488"/>
            <a:ext cx="7858179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accent2"/>
                </a:solidFill>
                <a:latin typeface="Monotype Corsiva" pitchFamily="66" charset="0"/>
              </a:rPr>
              <a:t>Мудрые папы и мамы! </a:t>
            </a:r>
          </a:p>
          <a:p>
            <a:pPr algn="ctr"/>
            <a:endParaRPr lang="ru-RU" dirty="0" smtClean="0">
              <a:solidFill>
                <a:schemeClr val="accent2"/>
              </a:solidFill>
            </a:endParaRPr>
          </a:p>
          <a:p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Период адаптации не самый легкий в Вашей жизни и жизни вашего малыша. Вы наверняка будете волноваться, а он наверняка будет скучать по маме. Со временем все наладится. И в Ваших силах позаботиться о том, чтобы первая дорожка Вашего крохи  не была чересчур ухабистой.</a:t>
            </a:r>
          </a:p>
          <a:p>
            <a:endParaRPr lang="ru-RU" dirty="0" smtClean="0"/>
          </a:p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И в заключении хочется пожелать Вам удачи и педагогической грамотности</a:t>
            </a:r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5" name="Рисунок 4" descr="ре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75856" y="4929198"/>
            <a:ext cx="1928826" cy="1643064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750"/>
                            </p:stCondLst>
                            <p:childTnLst>
                              <p:par>
                                <p:cTn id="16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3350"/>
                            </p:stCondLst>
                            <p:childTnLst>
                              <p:par>
                                <p:cTn id="22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 bldLvl="4" advAuto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972016" y="773473"/>
            <a:ext cx="3094117" cy="646331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7030A0"/>
                </a:solidFill>
                <a:latin typeface="Arial Black" pitchFamily="34" charset="0"/>
              </a:rPr>
              <a:t>Адаптация </a:t>
            </a:r>
            <a:endParaRPr lang="ru-RU" sz="3600" dirty="0">
              <a:solidFill>
                <a:srgbClr val="7030A0"/>
              </a:solidFill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81702" y="2523460"/>
            <a:ext cx="625203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приспособление или </a:t>
            </a:r>
            <a:endParaRPr lang="ru-RU" sz="2400" b="1" dirty="0" smtClean="0">
              <a:solidFill>
                <a:schemeClr val="accent2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ctr"/>
            <a:r>
              <a:rPr lang="ru-RU" sz="2400" b="1" dirty="0" smtClean="0">
                <a:solidFill>
                  <a:schemeClr val="accent2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привыкание </a:t>
            </a:r>
            <a:r>
              <a:rPr lang="ru-RU" sz="2400" b="1" dirty="0" smtClean="0">
                <a:solidFill>
                  <a:schemeClr val="accent2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организма </a:t>
            </a:r>
          </a:p>
          <a:p>
            <a:pPr algn="ctr"/>
            <a:r>
              <a:rPr lang="ru-RU" sz="2400" b="1" dirty="0" smtClean="0">
                <a:solidFill>
                  <a:schemeClr val="accent2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к новой обстановке. </a:t>
            </a:r>
            <a:endParaRPr lang="ru-RU" sz="2400" b="1" dirty="0">
              <a:solidFill>
                <a:schemeClr val="accent2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86182" y="2000240"/>
            <a:ext cx="7328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это</a:t>
            </a:r>
            <a:endParaRPr lang="ru-RU" sz="2800" b="1" dirty="0">
              <a:solidFill>
                <a:schemeClr val="bg2">
                  <a:lumMod val="25000"/>
                </a:schemeClr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6" name="Рисунок 5" descr="detia-792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00430" y="4357694"/>
            <a:ext cx="2214578" cy="1928826"/>
          </a:xfrm>
          <a:prstGeom prst="rect">
            <a:avLst/>
          </a:prstGeom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214E5-542C-4BAA-BB62-BE264C7F096F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2391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Times" pitchFamily="2" charset="0"/>
              </a:rPr>
              <a:t>Степени  адаптации</a:t>
            </a:r>
            <a:endParaRPr lang="ru-RU" b="1" dirty="0">
              <a:solidFill>
                <a:srgbClr val="C00000"/>
              </a:solidFill>
              <a:latin typeface="Times" pitchFamily="2" charset="0"/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 rot="5400000">
            <a:off x="1285852" y="1571612"/>
            <a:ext cx="1285884" cy="114300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 rot="16200000" flipH="1">
            <a:off x="6536545" y="1535893"/>
            <a:ext cx="1285884" cy="121444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rot="16200000" flipH="1">
            <a:off x="3607587" y="2536025"/>
            <a:ext cx="1857388" cy="7143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00034" y="3357562"/>
            <a:ext cx="14382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chemeClr val="accent4">
                    <a:lumMod val="75000"/>
                  </a:schemeClr>
                </a:solidFill>
                <a:latin typeface="Arial Narrow" pitchFamily="34" charset="0"/>
              </a:rPr>
              <a:t>Лёгкая</a:t>
            </a:r>
            <a:endParaRPr lang="ru-RU" sz="3600" b="1" dirty="0">
              <a:solidFill>
                <a:schemeClr val="accent4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571868" y="3786190"/>
            <a:ext cx="18101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Средняя</a:t>
            </a:r>
            <a:endParaRPr lang="ru-RU" sz="3600" b="1" dirty="0">
              <a:solidFill>
                <a:schemeClr val="tx2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929454" y="3143248"/>
            <a:ext cx="17860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chemeClr val="accent5">
                    <a:lumMod val="75000"/>
                  </a:schemeClr>
                </a:solidFill>
                <a:latin typeface="Arial Narrow" pitchFamily="34" charset="0"/>
              </a:rPr>
              <a:t>Тяжелая</a:t>
            </a:r>
            <a:endParaRPr lang="ru-RU" sz="3600" b="1" dirty="0">
              <a:solidFill>
                <a:schemeClr val="accent5">
                  <a:lumMod val="75000"/>
                </a:schemeClr>
              </a:solidFill>
              <a:latin typeface="Arial Narrow" pitchFamily="34" charset="0"/>
            </a:endParaRPr>
          </a:p>
        </p:txBody>
      </p:sp>
      <p:pic>
        <p:nvPicPr>
          <p:cNvPr id="18" name="Рисунок 17" descr="detia-823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72198" y="4071942"/>
            <a:ext cx="2428892" cy="2309819"/>
          </a:xfrm>
          <a:prstGeom prst="rect">
            <a:avLst/>
          </a:prstGeom>
        </p:spPr>
      </p:pic>
      <p:sp>
        <p:nvSpPr>
          <p:cNvPr id="19" name="Номер слайда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214E5-542C-4BAA-BB62-BE264C7F096F}" type="slidenum">
              <a:rPr lang="ru-RU" smtClean="0"/>
              <a:pPr/>
              <a:t>3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250"/>
                            </p:stCondLst>
                            <p:childTnLst>
                              <p:par>
                                <p:cTn id="3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250"/>
                            </p:stCondLst>
                            <p:childTnLst>
                              <p:par>
                                <p:cTn id="5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6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  <a:latin typeface="Times" pitchFamily="2" charset="0"/>
              </a:rPr>
              <a:t>Легкая адаптация</a:t>
            </a:r>
            <a:endParaRPr lang="ru-RU" b="1" dirty="0">
              <a:solidFill>
                <a:srgbClr val="7030A0"/>
              </a:solidFill>
              <a:latin typeface="Times" pitchFamily="2" charset="0"/>
            </a:endParaRPr>
          </a:p>
        </p:txBody>
      </p:sp>
      <p:pic>
        <p:nvPicPr>
          <p:cNvPr id="3" name="Рисунок 2" descr="detia-206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472" y="357166"/>
            <a:ext cx="962025" cy="1066800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214282" y="1500174"/>
            <a:ext cx="8715436" cy="4643470"/>
          </a:xfrm>
          <a:prstGeom prst="roundRect">
            <a:avLst>
              <a:gd name="adj" fmla="val 12833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Сдвиги нормализуются в течении 10-15 дней.</a:t>
            </a:r>
          </a:p>
          <a:p>
            <a:pPr algn="ctr"/>
            <a:endParaRPr lang="ru-RU" dirty="0" smtClean="0">
              <a:solidFill>
                <a:srgbClr val="C00000"/>
              </a:solidFill>
            </a:endParaRPr>
          </a:p>
          <a:p>
            <a:r>
              <a:rPr lang="ru-RU" dirty="0" smtClean="0">
                <a:solidFill>
                  <a:srgbClr val="C00000"/>
                </a:solidFill>
              </a:rPr>
              <a:t>Здоровье. 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В период адаптации заболевания не более одного раза сроком 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на 10 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дней.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Аппетит. 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В первые дни может быть снижен. Затем нормализуется.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Сон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. 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В первую неделю возможны проблемы с засыпанием. Сон может быть непродолжительным К 20 дню сон нормализуется.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Настроение.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Настроение бодрое, заинтересованное может сочетаться с утренним плачем. Преобладает спокойное эмоциональное состояние, однако оно нестабильно.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Поведение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. 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В первые дни возможно проявление пассивно разрушительной  активности, направленное на выход из ситуации.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214E5-542C-4BAA-BB62-BE264C7F096F}" type="slidenum">
              <a:rPr lang="ru-RU" smtClean="0"/>
              <a:pPr/>
              <a:t>4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  <a:latin typeface="Times" pitchFamily="2" charset="0"/>
              </a:rPr>
              <a:t>Средняя адаптация</a:t>
            </a:r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14282" y="1571612"/>
            <a:ext cx="8715436" cy="4929222"/>
          </a:xfrm>
          <a:prstGeom prst="roundRect">
            <a:avLst>
              <a:gd name="adj" fmla="val 12833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rgbClr val="C00000"/>
                </a:solidFill>
              </a:rPr>
              <a:t>Сдвиги нормализуются в течении  месяца, при этом ребенок на короткое время теряет в весе, может наступить заболевание длительностью 5-7 дней, есть признаки психического стресса.</a:t>
            </a:r>
          </a:p>
          <a:p>
            <a:pPr algn="ctr"/>
            <a:endParaRPr lang="ru-RU" dirty="0" smtClean="0">
              <a:solidFill>
                <a:srgbClr val="C00000"/>
              </a:solidFill>
            </a:endParaRPr>
          </a:p>
          <a:p>
            <a:r>
              <a:rPr lang="ru-RU" dirty="0" smtClean="0">
                <a:solidFill>
                  <a:srgbClr val="C00000"/>
                </a:solidFill>
              </a:rPr>
              <a:t>Здоровье. 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Заболевают не более двух раз за этот период сроком до 10 дней. Может снизится вес, появиться тени под глазами, бледность. Восстановление происходит через 20-40 дней.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Аппетит. 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Снижается. В первые дни возникают отказы от еды. Аппетит восстанавливается через 20-40 дней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Сон. 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Ребенок плохо засыпает. Сон короткий. Вскрикивает во сне. Просыпается со слезами. Сон восстанавливается через 20-40 дней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Настроение. 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Наблюдается подавленность, напряженность. Быстрый переход к отрицательным эмоциям, частый плачь, заторможенность. Обычно к 20 дню состояние нормализуется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.</a:t>
            </a:r>
          </a:p>
          <a:p>
            <a:r>
              <a:rPr lang="ru-RU" dirty="0" smtClean="0">
                <a:solidFill>
                  <a:schemeClr val="accent2"/>
                </a:solidFill>
              </a:rPr>
              <a:t>Поведение. 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Отсутствие активности. В дальнейшем активность избирательна. Ребенок не пользуется приобретенными навыками 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4" name="Рисунок 3" descr="24m5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0"/>
            <a:ext cx="1885950" cy="1419225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214E5-542C-4BAA-BB62-BE264C7F096F}" type="slidenum">
              <a:rPr lang="ru-RU" smtClean="0"/>
              <a:pPr/>
              <a:t>5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  <a:latin typeface="Times" pitchFamily="2" charset="0"/>
              </a:rPr>
              <a:t>Тяжелая  адаптация</a:t>
            </a:r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14282" y="1643050"/>
            <a:ext cx="8715436" cy="4857784"/>
          </a:xfrm>
          <a:prstGeom prst="roundRect">
            <a:avLst>
              <a:gd name="adj" fmla="val 12833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rgbClr val="C00000"/>
                </a:solidFill>
              </a:rPr>
              <a:t>Длится от 2 до 6 месяцев, ребенок часто болеет, теряет уже имеющиеся навыки, может наступить как физическое так и психическое истощение организма.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Здоровье. 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 Часто болеют, более трех раз за период. Проявляются признаки невротических реакций. Возможны нарушения стула, мочеиспускания, невротическая рвота.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Аппетит. 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Снижается. Стойкий отказ от еды. С трудом привыкает к новой пище. Может отказываться от самостоятельного приема  пищи. Аппетит восстанавливается к 60 дню.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Сон. 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Ребенок плохо засыпает. Сон короткий. Вскрикивает во сне. Просыпается со слезами. Сон восстанавливается примерно к 60 дню.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Настроение. 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Тихий плачь, хныканье, страх, </a:t>
            </a:r>
            <a:r>
              <a:rPr lang="ru-RU" dirty="0" err="1" smtClean="0">
                <a:solidFill>
                  <a:schemeClr val="accent4">
                    <a:lumMod val="50000"/>
                  </a:schemeClr>
                </a:solidFill>
              </a:rPr>
              <a:t>ступорозное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 состояние. Настроение безучастное много и длительно плачет.</a:t>
            </a:r>
          </a:p>
          <a:p>
            <a:r>
              <a:rPr lang="ru-RU" dirty="0" smtClean="0">
                <a:solidFill>
                  <a:schemeClr val="accent2"/>
                </a:solidFill>
              </a:rPr>
              <a:t>Поведение. 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Пассивное поведение. Активность отсутствует. Частое отрицание любой деятельности.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4" name="Рисунок 3" descr="detia-792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214290"/>
            <a:ext cx="1290640" cy="1422338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214E5-542C-4BAA-BB62-BE264C7F096F}" type="slidenum">
              <a:rPr lang="ru-RU" smtClean="0"/>
              <a:pPr/>
              <a:t>6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00B050"/>
                </a:solidFill>
                <a:latin typeface="Times" pitchFamily="2" charset="0"/>
              </a:rPr>
              <a:t>Мамины тревоги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214E5-542C-4BAA-BB62-BE264C7F096F}" type="slidenum">
              <a:rPr lang="ru-RU" smtClean="0"/>
              <a:pPr/>
              <a:t>7</a:t>
            </a:fld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35759"/>
            <a:ext cx="1666875" cy="13239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19672" y="1430340"/>
            <a:ext cx="67446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Наибольшую силу обеспокоенности вызывает: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76168" y="2420888"/>
            <a:ext cx="2664296" cy="86409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Не сформированность самообслуживания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527820" y="2420888"/>
            <a:ext cx="2664296" cy="86409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Плохой аппетит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015924" y="3861048"/>
            <a:ext cx="2664296" cy="86409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Агрессия, капризы, упрямство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587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000"/>
                            </p:stCondLst>
                            <p:childTnLst>
                              <p:par>
                                <p:cTn id="36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7" grpId="0" animBg="1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Рекомендации родителям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214E5-542C-4BAA-BB62-BE264C7F096F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14282" y="1214422"/>
            <a:ext cx="87154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B050"/>
                </a:solidFill>
              </a:rPr>
              <a:t>Сделайте все приготовления заранее. Накануне вечером сложите необходимые вещи, решите, что ваш ребенок наденет (если он достаточно большой, предоставьте этот выбор ему) и какие вещи он возьмет в качестве запасных.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85720" y="2285992"/>
            <a:ext cx="84296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Заведите будильник с таким расчетом, чтобы утром было достаточно времени на сборы и приготовления. Заранее продумайте, какой дорогой вы будете ходить или ездить в садик, сколько времени она занимает и когда надо выйти из дома.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7158" y="3429000"/>
            <a:ext cx="85011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Заранее подготовьте детский гардероб, посоветуйтесь с воспитательницей и родителями других детей.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8596" y="4214818"/>
            <a:ext cx="85011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B0F0"/>
                </a:solidFill>
              </a:rPr>
              <a:t>Убедитесь, что в распоряжении воспитательницы есть список всех ваших</a:t>
            </a:r>
          </a:p>
          <a:p>
            <a:r>
              <a:rPr lang="ru-RU" dirty="0" smtClean="0">
                <a:solidFill>
                  <a:srgbClr val="00B0F0"/>
                </a:solidFill>
              </a:rPr>
              <a:t>телефонов  на случай, если вы срочно понадобитесь.</a:t>
            </a:r>
          </a:p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28596" y="5000636"/>
            <a:ext cx="85011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Если ваш малыш склонен к аллергии на тот или иной продукт или лекарство, обязательно поставьте персонал садика в известность и убедитесь, что эта информация правильно и четко записана.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77" y="260649"/>
            <a:ext cx="995647" cy="10480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500"/>
                            </p:stCondLst>
                            <p:childTnLst>
                              <p:par>
                                <p:cTn id="18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500"/>
                            </p:stCondLst>
                            <p:childTnLst>
                              <p:par>
                                <p:cTn id="26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9500"/>
                            </p:stCondLst>
                            <p:childTnLst>
                              <p:par>
                                <p:cTn id="34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2500"/>
                            </p:stCondLst>
                            <p:childTnLst>
                              <p:par>
                                <p:cTn id="42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Рекомендации родителям</a:t>
            </a:r>
            <a:endParaRPr lang="ru-RU" b="1" dirty="0">
              <a:solidFill>
                <a:srgbClr val="00B050"/>
              </a:solidFill>
              <a:latin typeface="Times" pitchFamily="2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214E5-542C-4BAA-BB62-BE264C7F096F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85720" y="1285860"/>
            <a:ext cx="85725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B050"/>
                </a:solidFill>
              </a:rPr>
              <a:t>Часто ребенок из всех воспитательниц выбирает одну и в ней видит временную замену маме. Постарайтесь выяснить, кому именно он оказывает предпочтение, и общайтесь с ней как можно больше – тогда вам удастся услышать массу милых подробностей о своей крохе.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57158" y="2500306"/>
            <a:ext cx="835824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Мамино сердце разрывается при звуках отчаянного плача ребенка. Особенно когда этот плач сопровождает ее каждое утро в течение нескольких недель и весь день звучит в памяти. Через это надо пройти, если вам действительно нужен садик, а иначе не стоит начинать! Уходя – уходите. Не травите себе душу, наблюдая за площадкой из-за забора  или подслушивая под дверью. Кстати, дети чаще всего быстро успокаиваются  сразу после того, как мама исчезает из поля зрения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8596" y="4643446"/>
            <a:ext cx="82868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Первые дни или даже недели  могут быть  тяжелыми  - ребенок может отказываться от «детсадовской» еды, плохо спать днем, сильно уставать, много плакать, выглядеть вялым и подавленным… Естественные чувства  любой матери – жалость, сострадание и, возможно,  даже чувство вины за причиненные страдания.     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77" y="260649"/>
            <a:ext cx="995647" cy="104805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500"/>
                            </p:stCondLst>
                            <p:childTnLst>
                              <p:par>
                                <p:cTn id="18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500"/>
                            </p:stCondLst>
                            <p:childTnLst>
                              <p:par>
                                <p:cTn id="26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499</TotalTime>
  <Words>801</Words>
  <Application>Microsoft Office PowerPoint</Application>
  <PresentationFormat>Экран (4:3)</PresentationFormat>
  <Paragraphs>73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21" baseType="lpstr">
      <vt:lpstr>Arial</vt:lpstr>
      <vt:lpstr>Arial Black</vt:lpstr>
      <vt:lpstr>Arial Narrow</vt:lpstr>
      <vt:lpstr>Arial Unicode MS</vt:lpstr>
      <vt:lpstr>Calibri</vt:lpstr>
      <vt:lpstr>Impact</vt:lpstr>
      <vt:lpstr>Monotype Corsiva</vt:lpstr>
      <vt:lpstr>Times</vt:lpstr>
      <vt:lpstr>Times New Roman</vt:lpstr>
      <vt:lpstr>Тема Office</vt:lpstr>
      <vt:lpstr>Презентация PowerPoint</vt:lpstr>
      <vt:lpstr>Презентация PowerPoint</vt:lpstr>
      <vt:lpstr>Степени  адаптации</vt:lpstr>
      <vt:lpstr>Легкая адаптация</vt:lpstr>
      <vt:lpstr>Средняя адаптация</vt:lpstr>
      <vt:lpstr>Тяжелая  адаптация</vt:lpstr>
      <vt:lpstr>Мамины тревоги</vt:lpstr>
      <vt:lpstr>Рекомендации родителям</vt:lpstr>
      <vt:lpstr>Рекомендации родителям</vt:lpstr>
      <vt:lpstr>Рекомендации родителям</vt:lpstr>
      <vt:lpstr>Напутствие любящим папам и мамам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Екатерина Иванова</cp:lastModifiedBy>
  <cp:revision>50</cp:revision>
  <dcterms:created xsi:type="dcterms:W3CDTF">2011-10-11T08:34:17Z</dcterms:created>
  <dcterms:modified xsi:type="dcterms:W3CDTF">2026-08-18T19:14:50Z</dcterms:modified>
</cp:coreProperties>
</file>