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960" r:id="rId1"/>
  </p:sldMasterIdLst>
  <p:sldIdLst>
    <p:sldId id="256" r:id="rId2"/>
    <p:sldId id="257" r:id="rId3"/>
    <p:sldId id="258" r:id="rId4"/>
    <p:sldId id="276" r:id="rId5"/>
    <p:sldId id="261" r:id="rId6"/>
    <p:sldId id="262" r:id="rId7"/>
    <p:sldId id="263" r:id="rId8"/>
    <p:sldId id="264" r:id="rId9"/>
    <p:sldId id="265" r:id="rId10"/>
    <p:sldId id="266" r:id="rId11"/>
    <p:sldId id="267" r:id="rId12"/>
    <p:sldId id="277" r:id="rId13"/>
    <p:sldId id="268" r:id="rId14"/>
    <p:sldId id="269" r:id="rId15"/>
    <p:sldId id="278" r:id="rId16"/>
    <p:sldId id="270" r:id="rId17"/>
    <p:sldId id="271" r:id="rId18"/>
    <p:sldId id="272" r:id="rId19"/>
    <p:sldId id="273" r:id="rId20"/>
    <p:sldId id="274" r:id="rId21"/>
    <p:sldId id="279" r:id="rId22"/>
    <p:sldId id="280" r:id="rId23"/>
    <p:sldId id="281" r:id="rId24"/>
    <p:sldId id="282" r:id="rId25"/>
    <p:sldId id="283" r:id="rId26"/>
    <p:sldId id="284" r:id="rId27"/>
    <p:sldId id="286" r:id="rId28"/>
    <p:sldId id="285" r:id="rId29"/>
    <p:sldId id="287" r:id="rId30"/>
    <p:sldId id="288" r:id="rId31"/>
    <p:sldId id="275" r:id="rId32"/>
    <p:sldId id="289" r:id="rId33"/>
    <p:sldId id="290" r:id="rId3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20"/>
    <p:restoredTop sz="94411" autoAdjust="0"/>
  </p:normalViewPr>
  <p:slideViewPr>
    <p:cSldViewPr>
      <p:cViewPr>
        <p:scale>
          <a:sx n="70" d="100"/>
          <a:sy n="70" d="100"/>
        </p:scale>
        <p:origin x="-1350" y="-18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0660-8388-40F6-B361-2BD7ED11484B}" type="datetimeFigureOut">
              <a:rPr lang="ru-RU" smtClean="0"/>
              <a:pPr/>
              <a:t>18.03.2017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52C80-C448-427A-BE38-7438E29A6F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023960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0660-8388-40F6-B361-2BD7ED11484B}" type="datetimeFigureOut">
              <a:rPr lang="ru-RU" smtClean="0"/>
              <a:pPr/>
              <a:t>18.03.2017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52C80-C448-427A-BE38-7438E29A6F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1335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0660-8388-40F6-B361-2BD7ED11484B}" type="datetimeFigureOut">
              <a:rPr lang="ru-RU" smtClean="0"/>
              <a:pPr/>
              <a:t>18.03.2017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52C80-C448-427A-BE38-7438E29A6F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08875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0660-8388-40F6-B361-2BD7ED11484B}" type="datetimeFigureOut">
              <a:rPr lang="ru-RU" smtClean="0"/>
              <a:pPr/>
              <a:t>18.03.2017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52C80-C448-427A-BE38-7438E29A6F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375815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0660-8388-40F6-B361-2BD7ED11484B}" type="datetimeFigureOut">
              <a:rPr lang="ru-RU" smtClean="0"/>
              <a:pPr/>
              <a:t>18.03.2017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52C80-C448-427A-BE38-7438E29A6F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6237013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0660-8388-40F6-B361-2BD7ED11484B}" type="datetimeFigureOut">
              <a:rPr lang="ru-RU" smtClean="0"/>
              <a:pPr/>
              <a:t>18.03.2017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52C80-C448-427A-BE38-7438E29A6F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034808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0660-8388-40F6-B361-2BD7ED11484B}" type="datetimeFigureOut">
              <a:rPr lang="ru-RU" smtClean="0"/>
              <a:pPr/>
              <a:t>18.03.2017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52C80-C448-427A-BE38-7438E29A6F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995469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0660-8388-40F6-B361-2BD7ED11484B}" type="datetimeFigureOut">
              <a:rPr lang="ru-RU" smtClean="0"/>
              <a:pPr/>
              <a:t>18.03.2017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52C80-C448-427A-BE38-7438E29A6F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3756790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0660-8388-40F6-B361-2BD7ED11484B}" type="datetimeFigureOut">
              <a:rPr lang="ru-RU" smtClean="0"/>
              <a:pPr/>
              <a:t>18.03.2017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52C80-C448-427A-BE38-7438E29A6F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9565927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0660-8388-40F6-B361-2BD7ED11484B}" type="datetimeFigureOut">
              <a:rPr lang="ru-RU" smtClean="0"/>
              <a:pPr/>
              <a:t>18.03.2017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52C80-C448-427A-BE38-7438E29A6F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1571991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50B0660-8388-40F6-B361-2BD7ED11484B}" type="datetimeFigureOut">
              <a:rPr lang="ru-RU" smtClean="0"/>
              <a:pPr/>
              <a:t>18.03.2017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1A52C80-C448-427A-BE38-7438E29A6F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69230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/>
          <a:srcRect/>
          <a:tile tx="0" ty="0" sx="100000" sy="100000" flip="none" algn="tl"/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50B0660-8388-40F6-B361-2BD7ED11484B}" type="datetimeFigureOut">
              <a:rPr lang="ru-RU" smtClean="0"/>
              <a:pPr/>
              <a:t>18.03.2017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1A52C80-C448-427A-BE38-7438E29A6FF0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12631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961" r:id="rId1"/>
    <p:sldLayoutId id="2147483962" r:id="rId2"/>
    <p:sldLayoutId id="2147483963" r:id="rId3"/>
    <p:sldLayoutId id="2147483964" r:id="rId4"/>
    <p:sldLayoutId id="2147483965" r:id="rId5"/>
    <p:sldLayoutId id="2147483966" r:id="rId6"/>
    <p:sldLayoutId id="2147483967" r:id="rId7"/>
    <p:sldLayoutId id="2147483968" r:id="rId8"/>
    <p:sldLayoutId id="2147483969" r:id="rId9"/>
    <p:sldLayoutId id="2147483970" r:id="rId10"/>
    <p:sldLayoutId id="214748397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hyperlink" Target="http://static.diary.ru/userdir/8/7/7/0/877061/50154888.jpg" TargetMode="External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7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hyperlink" Target="http://dompodelok.ru/uploads/posts/2016-10/1476083322_6.jpg" TargetMode="External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2.jpe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6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eg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6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6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0" name="Picture 6" descr="http://market.hodak.biz/images/stories/Maslenica_sun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1" cy="687947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259473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332656"/>
            <a:ext cx="799288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Bookman Old Style" panose="02050604050505020204" pitchFamily="18" charset="0"/>
              </a:rPr>
              <a:t>К первому дню Масленицы устраивали горы, висячие качели, балаганы для скоморохов, столы со сладостями. Не кататься с гор и на качелях, не потешаться над скоморохами значило в старину - жить в горькой </a:t>
            </a:r>
            <a:r>
              <a:rPr lang="ru-RU" sz="2400" b="1" dirty="0" smtClean="0">
                <a:latin typeface="Bookman Old Style" panose="02050604050505020204" pitchFamily="18" charset="0"/>
              </a:rPr>
              <a:t>беде.</a:t>
            </a:r>
            <a:endParaRPr lang="ru-RU" sz="2400" b="1" dirty="0">
              <a:latin typeface="Bookman Old Style" panose="02050604050505020204" pitchFamily="18" charset="0"/>
            </a:endParaRPr>
          </a:p>
        </p:txBody>
      </p:sp>
      <p:pic>
        <p:nvPicPr>
          <p:cNvPr id="3" name="Picture 5" descr="PETRUSKA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24154" y="2636912"/>
            <a:ext cx="4303830" cy="35516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42" name="Picture 2" descr="http://www.magput.ru/pics/large/52899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608004" y="2636911"/>
            <a:ext cx="4212468" cy="355160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287458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395536" y="1019637"/>
            <a:ext cx="8352928" cy="76944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200" b="0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Bookman Old Style" panose="02050604050505020204" pitchFamily="18" charset="0"/>
                <a:cs typeface="Arial" pitchFamily="34" charset="0"/>
              </a:rPr>
              <a:t>На второй день Масленицы устраивали различные игры. Люди катались на санях, коньках, ледянках. </a:t>
            </a:r>
            <a:endParaRPr kumimoji="0" lang="ru-RU" sz="18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Bookman Old Style" panose="02050604050505020204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5157192"/>
            <a:ext cx="828092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dirty="0">
                <a:latin typeface="Bookman Old Style" panose="02050604050505020204" pitchFamily="18" charset="0"/>
                <a:cs typeface="Arial" pitchFamily="34" charset="0"/>
              </a:rPr>
              <a:t>Закрывали лица смешными масками, верили, что в ином обличье и жизнь начнется другая – радостная и благополучная.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395536" y="188640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 smtClean="0">
                <a:latin typeface="Bookman Old Style" panose="02050604050505020204" pitchFamily="18" charset="0"/>
              </a:rPr>
              <a:t>Второй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Bookman Old Style" panose="02050604050505020204" pitchFamily="18" charset="0"/>
              </a:rPr>
              <a:t> день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 panose="02050604050505020204" pitchFamily="18" charset="0"/>
              </a:rPr>
              <a:t>ВТОРНИК</a:t>
            </a:r>
            <a:r>
              <a:rPr kumimoji="0" lang="ru-RU" sz="2400" b="1" i="0" u="none" strike="noStrike" kern="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 panose="02050604050505020204" pitchFamily="18" charset="0"/>
              </a:rPr>
              <a:t> – «ЗАИГРЫШИ»</a:t>
            </a: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Bookman Old Style" panose="02050604050505020204" pitchFamily="18" charset="0"/>
            </a:endParaRPr>
          </a:p>
        </p:txBody>
      </p:sp>
      <p:pic>
        <p:nvPicPr>
          <p:cNvPr id="3074" name="Picture 2" descr="http://www.teleport2001.ru/files/teleport/images/2015/02/05/maslenica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057541"/>
            <a:ext cx="3878571" cy="29284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http://media.bloger.by/source/photos/2017/02/22/dd13b6449bea35868b3f9aedd3d5fec4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520" y="2057540"/>
            <a:ext cx="3996936" cy="2928489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51213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 descr="http://www.stb.ua/wp-content/uploads/2017/02/16/3.jpg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506"/>
          <a:stretch/>
        </p:blipFill>
        <p:spPr bwMode="auto">
          <a:xfrm>
            <a:off x="54630" y="116632"/>
            <a:ext cx="9089370" cy="453650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251520" y="4653135"/>
            <a:ext cx="864096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Bookman Old Style" panose="02050604050505020204" pitchFamily="18" charset="0"/>
              </a:rPr>
              <a:t>Решила бабушка блины испечь</a:t>
            </a:r>
          </a:p>
          <a:p>
            <a:pPr algn="ctr"/>
            <a:r>
              <a:rPr lang="ru-RU" sz="2000" b="1" dirty="0">
                <a:latin typeface="Bookman Old Style" panose="02050604050505020204" pitchFamily="18" charset="0"/>
              </a:rPr>
              <a:t>Поставила тесто, да затопила печь.</a:t>
            </a:r>
          </a:p>
          <a:p>
            <a:pPr algn="ctr"/>
            <a:r>
              <a:rPr lang="ru-RU" sz="2000" b="1" dirty="0">
                <a:latin typeface="Bookman Old Style" panose="02050604050505020204" pitchFamily="18" charset="0"/>
              </a:rPr>
              <a:t>Много блинов она напекла, а посчитать их не смогла.</a:t>
            </a:r>
          </a:p>
          <a:p>
            <a:pPr algn="ctr"/>
            <a:r>
              <a:rPr lang="ru-RU" sz="2000" b="1" dirty="0">
                <a:latin typeface="Bookman Old Style" panose="02050604050505020204" pitchFamily="18" charset="0"/>
              </a:rPr>
              <a:t>Два блина для внучки, два блина для деда, </a:t>
            </a:r>
            <a:endParaRPr lang="ru-RU" sz="2000" b="1" dirty="0">
              <a:latin typeface="Bookman Old Style" panose="02050604050505020204" pitchFamily="18" charset="0"/>
            </a:endParaRPr>
          </a:p>
          <a:p>
            <a:pPr algn="ctr"/>
            <a:r>
              <a:rPr lang="ru-RU" sz="2000" b="1" dirty="0" smtClean="0">
                <a:latin typeface="Bookman Old Style" panose="02050604050505020204" pitchFamily="18" charset="0"/>
              </a:rPr>
              <a:t>для </a:t>
            </a:r>
            <a:r>
              <a:rPr lang="ru-RU" sz="2000" b="1" dirty="0">
                <a:latin typeface="Bookman Old Style" panose="02050604050505020204" pitchFamily="18" charset="0"/>
              </a:rPr>
              <a:t>себя и два для соседа.</a:t>
            </a:r>
          </a:p>
          <a:p>
            <a:pPr algn="ctr"/>
            <a:r>
              <a:rPr lang="ru-RU" sz="2000" b="1" dirty="0">
                <a:latin typeface="Bookman Old Style" panose="02050604050505020204" pitchFamily="18" charset="0"/>
              </a:rPr>
              <a:t>У ребят скорее спросим: сколько блинов получилось?</a:t>
            </a:r>
          </a:p>
        </p:txBody>
      </p:sp>
    </p:spTree>
    <p:extLst>
      <p:ext uri="{BB962C8B-B14F-4D97-AF65-F5344CB8AC3E}">
        <p14:creationId xmlns:p14="http://schemas.microsoft.com/office/powerpoint/2010/main" val="24991467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3" descr="http://stat16.privet.ru/lr/0b0931ed473c3d466b4b9d8b6df874f6"/>
          <p:cNvPicPr>
            <a:picLocks/>
          </p:cNvPicPr>
          <p:nvPr/>
        </p:nvPicPr>
        <p:blipFill rotWithShape="1"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561" t="3447" r="2547" b="3683"/>
          <a:stretch/>
        </p:blipFill>
        <p:spPr bwMode="auto">
          <a:xfrm>
            <a:off x="251520" y="1019637"/>
            <a:ext cx="5071107" cy="367519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5322627" y="1196752"/>
            <a:ext cx="3510163" cy="34778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lvl="0" indent="-342900" algn="ctr" fontAlgn="base">
              <a:spcBef>
                <a:spcPct val="20000"/>
              </a:spcBef>
              <a:spcAft>
                <a:spcPct val="0"/>
              </a:spcAft>
              <a:buClr>
                <a:srgbClr val="996633"/>
              </a:buClr>
              <a:buSzPct val="95000"/>
            </a:pPr>
            <a:r>
              <a:rPr lang="ru-RU" sz="2200" kern="0" dirty="0" smtClean="0">
                <a:solidFill>
                  <a:srgbClr val="6B2600"/>
                </a:solidFill>
                <a:latin typeface="Arial" charset="0"/>
                <a:ea typeface="Arial Unicode MS" pitchFamily="34" charset="-128"/>
                <a:cs typeface="Arial Unicode MS" pitchFamily="34" charset="-128"/>
              </a:rPr>
              <a:t>    </a:t>
            </a:r>
            <a:r>
              <a:rPr lang="ru-RU" sz="2200" kern="0" dirty="0" smtClean="0">
                <a:latin typeface="Bookman Old Style" panose="02050604050505020204" pitchFamily="18" charset="0"/>
                <a:ea typeface="Arial Unicode MS" pitchFamily="34" charset="-128"/>
                <a:cs typeface="Arial Unicode MS" pitchFamily="34" charset="-128"/>
              </a:rPr>
              <a:t>В </a:t>
            </a:r>
            <a:r>
              <a:rPr lang="ru-RU" sz="2200" kern="0" dirty="0">
                <a:latin typeface="Bookman Old Style" panose="02050604050505020204" pitchFamily="18" charset="0"/>
                <a:ea typeface="Arial Unicode MS" pitchFamily="34" charset="-128"/>
                <a:cs typeface="Arial Unicode MS" pitchFamily="34" charset="-128"/>
              </a:rPr>
              <a:t>этот день люди лакомились блинами. Блины пеклись из разной муки и с разными начинками: пшеничные, овсяные, гречневые, из пресного и кислого </a:t>
            </a:r>
            <a:r>
              <a:rPr lang="ru-RU" sz="2200" kern="0" dirty="0" smtClean="0">
                <a:latin typeface="Bookman Old Style" panose="02050604050505020204" pitchFamily="18" charset="0"/>
                <a:ea typeface="Arial Unicode MS" pitchFamily="34" charset="-128"/>
                <a:cs typeface="Arial Unicode MS" pitchFamily="34" charset="-128"/>
              </a:rPr>
              <a:t>теста</a:t>
            </a:r>
            <a:endParaRPr lang="ru-RU" sz="2200" kern="0" dirty="0">
              <a:latin typeface="Bookman Old Style" panose="02050604050505020204" pitchFamily="18" charset="0"/>
              <a:ea typeface="Arial Unicode MS" pitchFamily="34" charset="-128"/>
              <a:cs typeface="Arial Unicode MS" pitchFamily="34" charset="-128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153644" y="4826675"/>
            <a:ext cx="5426467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b="1" dirty="0">
                <a:latin typeface="Bookman Old Style" panose="02050604050505020204" pitchFamily="18" charset="0"/>
                <a:cs typeface="Arial" pitchFamily="34" charset="0"/>
              </a:rPr>
              <a:t>Тут СРЕДА подходит - "ЛАКОМКОЙ" зовётся.</a:t>
            </a:r>
            <a:br>
              <a:rPr lang="ru-RU" b="1" dirty="0">
                <a:latin typeface="Bookman Old Style" panose="02050604050505020204" pitchFamily="18" charset="0"/>
                <a:cs typeface="Arial" pitchFamily="34" charset="0"/>
              </a:rPr>
            </a:br>
            <a:r>
              <a:rPr lang="ru-RU" b="1" dirty="0">
                <a:latin typeface="Bookman Old Style" panose="02050604050505020204" pitchFamily="18" charset="0"/>
                <a:cs typeface="Arial" pitchFamily="34" charset="0"/>
              </a:rPr>
              <a:t>Каждая хозяюшка  колдует у печи.</a:t>
            </a:r>
            <a:br>
              <a:rPr lang="ru-RU" b="1" dirty="0">
                <a:latin typeface="Bookman Old Style" panose="02050604050505020204" pitchFamily="18" charset="0"/>
                <a:cs typeface="Arial" pitchFamily="34" charset="0"/>
              </a:rPr>
            </a:br>
            <a:r>
              <a:rPr lang="ru-RU" b="1" dirty="0">
                <a:latin typeface="Bookman Old Style" panose="02050604050505020204" pitchFamily="18" charset="0"/>
                <a:cs typeface="Arial" pitchFamily="34" charset="0"/>
              </a:rPr>
              <a:t>Кулебяки, сырники – всё им удаётся.</a:t>
            </a:r>
            <a:br>
              <a:rPr lang="ru-RU" b="1" dirty="0">
                <a:latin typeface="Bookman Old Style" panose="02050604050505020204" pitchFamily="18" charset="0"/>
                <a:cs typeface="Arial" pitchFamily="34" charset="0"/>
              </a:rPr>
            </a:br>
            <a:r>
              <a:rPr lang="ru-RU" b="1" dirty="0">
                <a:latin typeface="Bookman Old Style" panose="02050604050505020204" pitchFamily="18" charset="0"/>
                <a:cs typeface="Arial" pitchFamily="34" charset="0"/>
              </a:rPr>
              <a:t>Пироги и блинчики – всё на стол мечи!</a:t>
            </a:r>
          </a:p>
        </p:txBody>
      </p:sp>
      <p:sp>
        <p:nvSpPr>
          <p:cNvPr id="6" name="Прямоугольник 5"/>
          <p:cNvSpPr/>
          <p:nvPr/>
        </p:nvSpPr>
        <p:spPr>
          <a:xfrm>
            <a:off x="5722824" y="5085184"/>
            <a:ext cx="3216660" cy="132343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itchFamily="34" charset="0"/>
              </a:rPr>
              <a:t>Люди шутили, рассказывали различные </a:t>
            </a:r>
            <a:r>
              <a:rPr lang="ru-RU" sz="20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itchFamily="34" charset="0"/>
              </a:rPr>
              <a:t>небылицы</a:t>
            </a:r>
            <a:endParaRPr lang="ru-RU" sz="20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  <a:cs typeface="Arial" pitchFamily="34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395536" y="188640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noProof="0" dirty="0" smtClean="0">
                <a:latin typeface="Bookman Old Style" panose="02050604050505020204" pitchFamily="18" charset="0"/>
              </a:rPr>
              <a:t>Третий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Bookman Old Style" panose="02050604050505020204" pitchFamily="18" charset="0"/>
              </a:rPr>
              <a:t> день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 panose="02050604050505020204" pitchFamily="18" charset="0"/>
              </a:rPr>
              <a:t>СРЕДА</a:t>
            </a:r>
            <a:r>
              <a:rPr kumimoji="0" lang="ru-RU" sz="2400" b="1" i="0" u="none" strike="noStrike" kern="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 panose="02050604050505020204" pitchFamily="18" charset="0"/>
              </a:rPr>
              <a:t> – «ЛАКОМКА»</a:t>
            </a: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3018683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5707498" y="1484784"/>
            <a:ext cx="3456384" cy="338554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dirty="0">
                <a:latin typeface="Bookman Old Style" panose="02050604050505020204" pitchFamily="18" charset="0"/>
                <a:cs typeface="Arial" pitchFamily="34" charset="0"/>
              </a:rPr>
              <a:t>А в ЧЕТВЕРГ - раздольный "РАЗГУЛЯЙ" приходит.</a:t>
            </a:r>
            <a:br>
              <a:rPr lang="ru-RU" sz="2400" dirty="0">
                <a:latin typeface="Bookman Old Style" panose="02050604050505020204" pitchFamily="18" charset="0"/>
                <a:cs typeface="Arial" pitchFamily="34" charset="0"/>
              </a:rPr>
            </a:br>
            <a:r>
              <a:rPr lang="ru-RU" sz="2400" dirty="0">
                <a:latin typeface="Bookman Old Style" panose="02050604050505020204" pitchFamily="18" charset="0"/>
                <a:cs typeface="Arial" pitchFamily="34" charset="0"/>
              </a:rPr>
              <a:t>Ледяные крепости,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dirty="0">
                <a:latin typeface="Bookman Old Style" panose="02050604050505020204" pitchFamily="18" charset="0"/>
                <a:cs typeface="Arial" pitchFamily="34" charset="0"/>
              </a:rPr>
              <a:t>снежные бои...</a:t>
            </a:r>
            <a:br>
              <a:rPr lang="ru-RU" sz="2400" dirty="0">
                <a:latin typeface="Bookman Old Style" panose="02050604050505020204" pitchFamily="18" charset="0"/>
                <a:cs typeface="Arial" pitchFamily="34" charset="0"/>
              </a:rPr>
            </a:br>
            <a:r>
              <a:rPr lang="ru-RU" sz="2400" dirty="0">
                <a:latin typeface="Bookman Old Style" panose="02050604050505020204" pitchFamily="18" charset="0"/>
                <a:cs typeface="Arial" pitchFamily="34" charset="0"/>
              </a:rPr>
              <a:t>Тройки с бубенцами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400" dirty="0">
                <a:latin typeface="Bookman Old Style" panose="02050604050505020204" pitchFamily="18" charset="0"/>
                <a:cs typeface="Arial" pitchFamily="34" charset="0"/>
              </a:rPr>
              <a:t>на поля </a:t>
            </a:r>
            <a:r>
              <a:rPr lang="ru-RU" sz="2400" dirty="0" smtClean="0">
                <a:latin typeface="Bookman Old Style" panose="02050604050505020204" pitchFamily="18" charset="0"/>
                <a:cs typeface="Arial" pitchFamily="34" charset="0"/>
              </a:rPr>
              <a:t>выходят</a:t>
            </a:r>
            <a:r>
              <a:rPr lang="ru-RU" sz="2200" dirty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  <a:t/>
            </a:r>
            <a:br>
              <a:rPr lang="ru-RU" sz="2200" dirty="0">
                <a:solidFill>
                  <a:srgbClr val="FFCAAD">
                    <a:lumMod val="25000"/>
                  </a:srgbClr>
                </a:solidFill>
                <a:latin typeface="Arial" pitchFamily="34" charset="0"/>
                <a:cs typeface="Arial" pitchFamily="34" charset="0"/>
              </a:rPr>
            </a:br>
            <a:endParaRPr lang="ru-RU" sz="2200" dirty="0">
              <a:solidFill>
                <a:srgbClr val="FFCAAD">
                  <a:lumMod val="25000"/>
                </a:srgbClr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http://stat16.privet.ru/lr/0b090eb9d46aeb5a94f2f337a0648b38"/>
          <p:cNvPicPr>
            <a:picLocks/>
          </p:cNvPicPr>
          <p:nvPr/>
        </p:nvPicPr>
        <p:blipFill>
          <a:blip r:embed="rId2" cstate="print"/>
          <a:stretch>
            <a:fillRect/>
          </a:stretch>
        </p:blipFill>
        <p:spPr bwMode="auto">
          <a:xfrm>
            <a:off x="323528" y="1132982"/>
            <a:ext cx="5505450" cy="418147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5" name="Прямоугольник 4"/>
          <p:cNvSpPr/>
          <p:nvPr/>
        </p:nvSpPr>
        <p:spPr>
          <a:xfrm>
            <a:off x="559703" y="5445224"/>
            <a:ext cx="8280920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dirty="0">
                <a:latin typeface="Bookman Old Style" panose="02050604050505020204" pitchFamily="18" charset="0"/>
                <a:cs typeface="Arial" pitchFamily="34" charset="0"/>
              </a:rPr>
              <a:t>В этот день возили чучело зимы, устраивали соревнования в силе и </a:t>
            </a:r>
            <a:r>
              <a:rPr lang="ru-RU" sz="2800" dirty="0" smtClean="0">
                <a:latin typeface="Bookman Old Style" panose="02050604050505020204" pitchFamily="18" charset="0"/>
                <a:cs typeface="Arial" pitchFamily="34" charset="0"/>
              </a:rPr>
              <a:t>ловкости</a:t>
            </a:r>
            <a:endParaRPr lang="ru-RU" sz="2800" dirty="0">
              <a:latin typeface="Bookman Old Style" panose="02050604050505020204" pitchFamily="18" charset="0"/>
              <a:cs typeface="Arial" pitchFamily="34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395536" y="188640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 smtClean="0">
                <a:latin typeface="Bookman Old Style" panose="02050604050505020204" pitchFamily="18" charset="0"/>
              </a:rPr>
              <a:t>Четвертый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Bookman Old Style" panose="02050604050505020204" pitchFamily="18" charset="0"/>
              </a:rPr>
              <a:t> день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 panose="02050604050505020204" pitchFamily="18" charset="0"/>
              </a:rPr>
              <a:t>ЧЕТВЕРГ</a:t>
            </a:r>
            <a:r>
              <a:rPr kumimoji="0" lang="ru-RU" sz="2400" b="1" i="0" u="none" strike="noStrike" kern="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 panose="02050604050505020204" pitchFamily="18" charset="0"/>
              </a:rPr>
              <a:t> – «РАЗГУЛЯЙ - ЧЕТВЕРТОК»</a:t>
            </a: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54089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2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968" r="2403"/>
          <a:stretch/>
        </p:blipFill>
        <p:spPr bwMode="auto">
          <a:xfrm>
            <a:off x="15077" y="-13094"/>
            <a:ext cx="9128923" cy="429309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835122" y="4581128"/>
            <a:ext cx="7488832" cy="163121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Bookman Old Style" panose="02050604050505020204" pitchFamily="18" charset="0"/>
              </a:rPr>
              <a:t>«Еле – еле – еле — </a:t>
            </a:r>
            <a:r>
              <a:rPr lang="ru-RU" sz="2000" b="1" dirty="0" smtClean="0">
                <a:latin typeface="Bookman Old Style" panose="02050604050505020204" pitchFamily="18" charset="0"/>
              </a:rPr>
              <a:t>еле, завертелись </a:t>
            </a:r>
            <a:r>
              <a:rPr lang="ru-RU" sz="2000" b="1" dirty="0">
                <a:latin typeface="Bookman Old Style" panose="02050604050505020204" pitchFamily="18" charset="0"/>
              </a:rPr>
              <a:t>карусели.</a:t>
            </a:r>
            <a:br>
              <a:rPr lang="ru-RU" sz="2000" b="1" dirty="0">
                <a:latin typeface="Bookman Old Style" panose="02050604050505020204" pitchFamily="18" charset="0"/>
              </a:rPr>
            </a:br>
            <a:r>
              <a:rPr lang="ru-RU" sz="2000" b="1" dirty="0">
                <a:latin typeface="Bookman Old Style" panose="02050604050505020204" pitchFamily="18" charset="0"/>
              </a:rPr>
              <a:t>А потом, потом, </a:t>
            </a:r>
            <a:r>
              <a:rPr lang="ru-RU" sz="2000" b="1" dirty="0" smtClean="0">
                <a:latin typeface="Bookman Old Style" panose="02050604050505020204" pitchFamily="18" charset="0"/>
              </a:rPr>
              <a:t>потом все </a:t>
            </a:r>
            <a:r>
              <a:rPr lang="ru-RU" sz="2000" b="1" dirty="0">
                <a:latin typeface="Bookman Old Style" panose="02050604050505020204" pitchFamily="18" charset="0"/>
              </a:rPr>
              <a:t>бегом, бегом, бегом!</a:t>
            </a:r>
            <a:br>
              <a:rPr lang="ru-RU" sz="2000" b="1" dirty="0">
                <a:latin typeface="Bookman Old Style" panose="02050604050505020204" pitchFamily="18" charset="0"/>
              </a:rPr>
            </a:br>
            <a:r>
              <a:rPr lang="ru-RU" sz="2000" b="1" dirty="0" smtClean="0">
                <a:latin typeface="Bookman Old Style" panose="02050604050505020204" pitchFamily="18" charset="0"/>
              </a:rPr>
              <a:t>Побежали</a:t>
            </a:r>
            <a:r>
              <a:rPr lang="ru-RU" sz="2000" b="1" dirty="0">
                <a:latin typeface="Bookman Old Style" panose="02050604050505020204" pitchFamily="18" charset="0"/>
              </a:rPr>
              <a:t>, </a:t>
            </a:r>
            <a:r>
              <a:rPr lang="ru-RU" sz="2000" b="1" dirty="0" smtClean="0">
                <a:latin typeface="Bookman Old Style" panose="02050604050505020204" pitchFamily="18" charset="0"/>
              </a:rPr>
              <a:t>побежали, побежали</a:t>
            </a:r>
            <a:r>
              <a:rPr lang="ru-RU" sz="2000" b="1" dirty="0">
                <a:latin typeface="Bookman Old Style" panose="02050604050505020204" pitchFamily="18" charset="0"/>
              </a:rPr>
              <a:t>, </a:t>
            </a:r>
            <a:r>
              <a:rPr lang="ru-RU" sz="2000" b="1" dirty="0" smtClean="0">
                <a:latin typeface="Bookman Old Style" panose="02050604050505020204" pitchFamily="18" charset="0"/>
              </a:rPr>
              <a:t>побежали</a:t>
            </a:r>
            <a:r>
              <a:rPr lang="ru-RU" sz="2000" b="1" dirty="0">
                <a:latin typeface="Bookman Old Style" panose="02050604050505020204" pitchFamily="18" charset="0"/>
              </a:rPr>
              <a:t>.</a:t>
            </a:r>
            <a:r>
              <a:rPr lang="ru-RU" sz="2000" b="1" dirty="0">
                <a:latin typeface="Bookman Old Style" panose="02050604050505020204" pitchFamily="18" charset="0"/>
              </a:rPr>
              <a:t/>
            </a:r>
            <a:br>
              <a:rPr lang="ru-RU" sz="2000" b="1" dirty="0">
                <a:latin typeface="Bookman Old Style" panose="02050604050505020204" pitchFamily="18" charset="0"/>
              </a:rPr>
            </a:br>
            <a:r>
              <a:rPr lang="ru-RU" sz="2000" b="1" dirty="0">
                <a:latin typeface="Bookman Old Style" panose="02050604050505020204" pitchFamily="18" charset="0"/>
              </a:rPr>
              <a:t>Тише, тише, не </a:t>
            </a:r>
            <a:r>
              <a:rPr lang="ru-RU" sz="2000" b="1" dirty="0" smtClean="0">
                <a:latin typeface="Bookman Old Style" panose="02050604050505020204" pitchFamily="18" charset="0"/>
              </a:rPr>
              <a:t>спешите, карусель </a:t>
            </a:r>
            <a:r>
              <a:rPr lang="ru-RU" sz="2000" b="1" dirty="0">
                <a:latin typeface="Bookman Old Style" panose="02050604050505020204" pitchFamily="18" charset="0"/>
              </a:rPr>
              <a:t>ос-та-но-</a:t>
            </a:r>
            <a:r>
              <a:rPr lang="ru-RU" sz="2000" b="1" dirty="0" err="1">
                <a:latin typeface="Bookman Old Style" panose="02050604050505020204" pitchFamily="18" charset="0"/>
              </a:rPr>
              <a:t>ви</a:t>
            </a:r>
            <a:r>
              <a:rPr lang="ru-RU" sz="2000" b="1" dirty="0">
                <a:latin typeface="Bookman Old Style" panose="02050604050505020204" pitchFamily="18" charset="0"/>
              </a:rPr>
              <a:t>-те.</a:t>
            </a:r>
            <a:br>
              <a:rPr lang="ru-RU" sz="2000" b="1" dirty="0">
                <a:latin typeface="Bookman Old Style" panose="02050604050505020204" pitchFamily="18" charset="0"/>
              </a:rPr>
            </a:br>
            <a:r>
              <a:rPr lang="ru-RU" sz="2000" b="1" dirty="0">
                <a:latin typeface="Bookman Old Style" panose="02050604050505020204" pitchFamily="18" charset="0"/>
              </a:rPr>
              <a:t>Раз-два, </a:t>
            </a:r>
            <a:r>
              <a:rPr lang="ru-RU" sz="2000" b="1" dirty="0" smtClean="0">
                <a:latin typeface="Bookman Old Style" panose="02050604050505020204" pitchFamily="18" charset="0"/>
              </a:rPr>
              <a:t>раз-два. Вот </a:t>
            </a:r>
            <a:r>
              <a:rPr lang="ru-RU" sz="2000" b="1" dirty="0">
                <a:latin typeface="Bookman Old Style" panose="02050604050505020204" pitchFamily="18" charset="0"/>
              </a:rPr>
              <a:t>и кончилась игра»</a:t>
            </a:r>
          </a:p>
        </p:txBody>
      </p:sp>
    </p:spTree>
    <p:extLst>
      <p:ext uri="{BB962C8B-B14F-4D97-AF65-F5344CB8AC3E}">
        <p14:creationId xmlns:p14="http://schemas.microsoft.com/office/powerpoint/2010/main" val="36938703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Содержимое 3" descr="http://stat16.privet.ru/lr/0b094e7a678757fd61cd0d9e8c0058ce"/>
          <p:cNvPicPr>
            <a:picLocks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4722145" y="1340768"/>
            <a:ext cx="4067365" cy="496855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150145" y="1939513"/>
            <a:ext cx="4572000" cy="3662541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40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itchFamily="34" charset="0"/>
              </a:rPr>
              <a:t>Масленица</a:t>
            </a:r>
            <a:r>
              <a:rPr lang="ru-RU" sz="2200" b="1" dirty="0">
                <a:latin typeface="Bookman Old Style" panose="02050604050505020204" pitchFamily="18" charset="0"/>
                <a:cs typeface="Arial" pitchFamily="34" charset="0"/>
              </a:rPr>
              <a:t> – </a:t>
            </a:r>
            <a:r>
              <a:rPr lang="ru-RU" sz="3200" b="1" dirty="0">
                <a:latin typeface="Bookman Old Style" panose="02050604050505020204" pitchFamily="18" charset="0"/>
                <a:cs typeface="Arial" pitchFamily="34" charset="0"/>
              </a:rPr>
              <a:t>это еще и  семейный праздник. Весна всегда связывалась с началом новой </a:t>
            </a:r>
            <a:r>
              <a:rPr lang="ru-RU" sz="3200" b="1" dirty="0" smtClean="0">
                <a:latin typeface="Bookman Old Style" panose="02050604050505020204" pitchFamily="18" charset="0"/>
                <a:cs typeface="Arial" pitchFamily="34" charset="0"/>
              </a:rPr>
              <a:t>жизни</a:t>
            </a:r>
            <a:r>
              <a:rPr lang="ru-RU" sz="3200" dirty="0" smtClean="0">
                <a:latin typeface="Bookman Old Style" panose="02050604050505020204" pitchFamily="18" charset="0"/>
                <a:cs typeface="Arial" pitchFamily="34" charset="0"/>
              </a:rPr>
              <a:t>.</a:t>
            </a:r>
            <a:endParaRPr lang="ru-RU" sz="3200" dirty="0">
              <a:latin typeface="Bookman Old Style" panose="02050604050505020204" pitchFamily="18" charset="0"/>
              <a:cs typeface="Arial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95536" y="188640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 smtClean="0">
                <a:latin typeface="Bookman Old Style" panose="02050604050505020204" pitchFamily="18" charset="0"/>
              </a:rPr>
              <a:t>Пятый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Bookman Old Style" panose="02050604050505020204" pitchFamily="18" charset="0"/>
              </a:rPr>
              <a:t> день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ПЯТНИЦА</a:t>
            </a:r>
            <a:r>
              <a:rPr kumimoji="0" lang="ru-RU" sz="2400" b="1" i="0" u="none" strike="noStrike" kern="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 panose="02050604050505020204" pitchFamily="18" charset="0"/>
              </a:rPr>
              <a:t> – «ТЕЩИНЫ - ВЕЧЕРКИ»</a:t>
            </a: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7109114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12" descr="Картинка 22 из 80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/>
          <a:srcRect l="3526" t="5647" r="4688" b="8595"/>
          <a:stretch/>
        </p:blipFill>
        <p:spPr bwMode="auto">
          <a:xfrm>
            <a:off x="611560" y="1114814"/>
            <a:ext cx="7920880" cy="353832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4" name="Прямоугольник 3"/>
          <p:cNvSpPr/>
          <p:nvPr/>
        </p:nvSpPr>
        <p:spPr>
          <a:xfrm>
            <a:off x="437515" y="4653136"/>
            <a:ext cx="828092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2900" marR="0" lvl="0" indent="-342900" algn="ctr" defTabSz="914400" eaLnBrk="1" fontAlgn="auto" latinLnBrk="0" hangingPunct="1">
              <a:lnSpc>
                <a:spcPct val="100000"/>
              </a:lnSpc>
              <a:spcBef>
                <a:spcPct val="20000"/>
              </a:spcBef>
              <a:spcAft>
                <a:spcPts val="0"/>
              </a:spcAft>
              <a:buClr>
                <a:srgbClr val="F0A22E"/>
              </a:buClr>
              <a:buSzPct val="70000"/>
              <a:buFontTx/>
              <a:buNone/>
              <a:tabLst/>
              <a:defRPr/>
            </a:pPr>
            <a:r>
              <a:rPr kumimoji="0" lang="ru-RU" sz="2800" b="1" i="0" u="none" strike="noStrike" kern="0" cap="none" spc="0" normalizeH="0" baseline="0" noProof="0" dirty="0" smtClean="0">
                <a:ln>
                  <a:noFill/>
                </a:ln>
                <a:effectLst/>
                <a:uLnTx/>
                <a:uFillTx/>
                <a:latin typeface="Bookman Old Style" panose="02050604050505020204" pitchFamily="18" charset="0"/>
              </a:rPr>
              <a:t>Этот день был всегда шумным, с ряжеными, играми, любимыми русскими забавами: катанием с гор на салазках, катание на лошадях.</a:t>
            </a:r>
            <a:endParaRPr kumimoji="0" lang="ru-RU" sz="2800" b="0" i="0" u="none" strike="noStrike" kern="0" cap="none" spc="0" normalizeH="0" baseline="0" noProof="0" dirty="0" smtClean="0">
              <a:ln>
                <a:noFill/>
              </a:ln>
              <a:effectLst/>
              <a:uLnTx/>
              <a:uFillTx/>
              <a:latin typeface="Bookman Old Style" panose="02050604050505020204" pitchFamily="18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37515" y="260648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 smtClean="0">
                <a:latin typeface="Bookman Old Style" panose="02050604050505020204" pitchFamily="18" charset="0"/>
              </a:rPr>
              <a:t>Шестой 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Bookman Old Style" panose="02050604050505020204" pitchFamily="18" charset="0"/>
              </a:rPr>
              <a:t>день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СУББОТА</a:t>
            </a:r>
            <a:r>
              <a:rPr kumimoji="0" lang="ru-RU" sz="2400" b="1" i="0" u="none" strike="noStrike" kern="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 panose="02050604050505020204" pitchFamily="18" charset="0"/>
              </a:rPr>
              <a:t> – «ЗОЛОВКИНЫ ПОСИДЕЛКИ»</a:t>
            </a: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92698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127530" y="1124744"/>
            <a:ext cx="8676456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2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itchFamily="34" charset="0"/>
              </a:rPr>
              <a:t>Последний день Масленицы</a:t>
            </a:r>
            <a:r>
              <a:rPr lang="ru-RU" sz="2200" b="1" dirty="0">
                <a:solidFill>
                  <a:srgbClr val="FFCAAD">
                    <a:lumMod val="25000"/>
                  </a:srgb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  <a:cs typeface="Arial" pitchFamily="34" charset="0"/>
              </a:rPr>
              <a:t>  </a:t>
            </a:r>
            <a:r>
              <a:rPr lang="ru-RU" sz="2200" dirty="0">
                <a:latin typeface="Bookman Old Style" panose="02050604050505020204" pitchFamily="18" charset="0"/>
                <a:cs typeface="Arial" pitchFamily="34" charset="0"/>
              </a:rPr>
              <a:t>- </a:t>
            </a:r>
            <a:r>
              <a:rPr lang="ru-RU" sz="2200" dirty="0" smtClean="0">
                <a:latin typeface="Bookman Old Style" panose="02050604050505020204" pitchFamily="18" charset="0"/>
                <a:cs typeface="Arial" pitchFamily="34" charset="0"/>
              </a:rPr>
              <a:t> </a:t>
            </a:r>
            <a:r>
              <a:rPr lang="ru-RU" sz="2200" dirty="0">
                <a:latin typeface="Bookman Old Style" panose="02050604050505020204" pitchFamily="18" charset="0"/>
                <a:cs typeface="Arial" pitchFamily="34" charset="0"/>
              </a:rPr>
              <a:t>самый важный день на всей масленичной неделе. Все, от мала до велика, просят друг у друга прощения, чтобы встретить весну с чистой совестью.</a:t>
            </a:r>
          </a:p>
        </p:txBody>
      </p:sp>
      <p:sp>
        <p:nvSpPr>
          <p:cNvPr id="5" name="Прямоугольник 4"/>
          <p:cNvSpPr/>
          <p:nvPr/>
        </p:nvSpPr>
        <p:spPr>
          <a:xfrm>
            <a:off x="4237309" y="4720759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atin typeface="Bookman Old Style" panose="02050604050505020204" pitchFamily="18" charset="0"/>
                <a:cs typeface="Arial" panose="020B0604020202020204" pitchFamily="34" charset="0"/>
              </a:rPr>
              <a:t>Последний день Масленицы был самым шумным и весёлым. Устраивались соревнования</a:t>
            </a:r>
          </a:p>
        </p:txBody>
      </p:sp>
      <p:pic>
        <p:nvPicPr>
          <p:cNvPr id="6" name="Picture 5" descr="D:\Марина\праздники на руси\масленица\борьба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237308" y="2571294"/>
            <a:ext cx="4079107" cy="223298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8" name="Прямоугольник 7"/>
          <p:cNvSpPr/>
          <p:nvPr/>
        </p:nvSpPr>
        <p:spPr>
          <a:xfrm>
            <a:off x="395536" y="188640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ru-RU" sz="2400" b="1" kern="0" dirty="0" smtClean="0">
                <a:latin typeface="Bookman Old Style" panose="02050604050505020204" pitchFamily="18" charset="0"/>
              </a:rPr>
              <a:t>Седьмой</a:t>
            </a: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Bookman Old Style" panose="02050604050505020204" pitchFamily="18" charset="0"/>
              </a:rPr>
              <a:t> день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 panose="02050604050505020204" pitchFamily="18" charset="0"/>
              </a:rPr>
              <a:t>ВОСКРЕСЕНЬЕ</a:t>
            </a:r>
            <a:r>
              <a:rPr kumimoji="0" lang="ru-RU" sz="2400" b="1" i="0" u="none" strike="noStrike" kern="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 panose="02050604050505020204" pitchFamily="18" charset="0"/>
              </a:rPr>
              <a:t> – «ПРОЩЕННОЕ ВОСКРЕСЕНЬЕ»</a:t>
            </a: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Bookman Old Style" panose="02050604050505020204" pitchFamily="18" charset="0"/>
            </a:endParaRPr>
          </a:p>
        </p:txBody>
      </p:sp>
      <p:pic>
        <p:nvPicPr>
          <p:cNvPr id="9" name="Picture 2" descr="http://img1.liveinternet.ru/images/attach/c/7/98/567/98567027_large_4737592_chychelo_maslenici.jpg"/>
          <p:cNvPicPr>
            <a:picLocks noChangeAspect="1" noChangeArrowheads="1"/>
          </p:cNvPicPr>
          <p:nvPr/>
        </p:nvPicPr>
        <p:blipFill rotWithShape="1">
          <a:blip r:embed="rId3" cstate="email"/>
          <a:srcRect l="22267" r="22364"/>
          <a:stretch/>
        </p:blipFill>
        <p:spPr bwMode="auto">
          <a:xfrm>
            <a:off x="395536" y="2602126"/>
            <a:ext cx="3214763" cy="392321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0454686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494400" y="940946"/>
            <a:ext cx="4283968" cy="48320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dirty="0">
                <a:latin typeface="Bookman Old Style" panose="02050604050505020204" pitchFamily="18" charset="0"/>
                <a:cs typeface="Arial" pitchFamily="34" charset="0"/>
              </a:rPr>
              <a:t>Дарили сделанные из белых и красных ниток мартенички, куколки мальчика и девочки, - символ дружбы. </a:t>
            </a:r>
            <a:endParaRPr lang="ru-RU" sz="2800" dirty="0" smtClean="0">
              <a:latin typeface="Bookman Old Style" panose="02050604050505020204" pitchFamily="18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800" dirty="0" smtClean="0">
                <a:latin typeface="Bookman Old Style" panose="02050604050505020204" pitchFamily="18" charset="0"/>
                <a:cs typeface="Arial" pitchFamily="34" charset="0"/>
              </a:rPr>
              <a:t>Ими </a:t>
            </a:r>
            <a:r>
              <a:rPr lang="ru-RU" sz="2800" dirty="0">
                <a:latin typeface="Bookman Old Style" panose="02050604050505020204" pitchFamily="18" charset="0"/>
                <a:cs typeface="Arial" pitchFamily="34" charset="0"/>
              </a:rPr>
              <a:t>взмахивали и приговаривали: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ru-RU" sz="2800" dirty="0">
                <a:latin typeface="Bookman Old Style" panose="02050604050505020204" pitchFamily="18" charset="0"/>
                <a:cs typeface="Arial" pitchFamily="34" charset="0"/>
              </a:rPr>
              <a:t>Ты прости меня, прости.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buFontTx/>
              <a:buChar char="-"/>
              <a:defRPr/>
            </a:pPr>
            <a:r>
              <a:rPr lang="ru-RU" sz="2800" dirty="0">
                <a:latin typeface="Bookman Old Style" panose="02050604050505020204" pitchFamily="18" charset="0"/>
                <a:cs typeface="Arial" pitchFamily="34" charset="0"/>
              </a:rPr>
              <a:t>Все обиды отпусти.</a:t>
            </a:r>
          </a:p>
        </p:txBody>
      </p:sp>
      <p:pic>
        <p:nvPicPr>
          <p:cNvPr id="3" name="Рисунок 6" descr="6.jpg"/>
          <p:cNvPicPr>
            <a:picLocks noChangeAspect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23527" y="260648"/>
            <a:ext cx="3813767" cy="309634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14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7" y="3645024"/>
            <a:ext cx="3813768" cy="29523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0601405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2286000" y="3105835"/>
            <a:ext cx="4572000" cy="36933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234818" y="612845"/>
            <a:ext cx="4968552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000" b="1" dirty="0">
                <a:latin typeface="Bookman Old Style" panose="02050604050505020204" pitchFamily="18" charset="0"/>
              </a:rPr>
              <a:t>Солнце светит, да не греет</a:t>
            </a:r>
          </a:p>
          <a:p>
            <a:pPr algn="ctr"/>
            <a:r>
              <a:rPr lang="ru-RU" sz="2000" b="1" dirty="0">
                <a:latin typeface="Bookman Old Style" panose="02050604050505020204" pitchFamily="18" charset="0"/>
              </a:rPr>
              <a:t>Ночь длиннее с каждым днём</a:t>
            </a:r>
          </a:p>
          <a:p>
            <a:pPr algn="ctr"/>
            <a:r>
              <a:rPr lang="ru-RU" sz="2000" b="1" dirty="0">
                <a:latin typeface="Bookman Old Style" panose="02050604050505020204" pitchFamily="18" charset="0"/>
              </a:rPr>
              <a:t>Замели кругом метели</a:t>
            </a:r>
          </a:p>
          <a:p>
            <a:pPr algn="ctr"/>
            <a:r>
              <a:rPr lang="ru-RU" sz="2000" b="1" dirty="0">
                <a:latin typeface="Bookman Old Style" panose="02050604050505020204" pitchFamily="18" charset="0"/>
              </a:rPr>
              <a:t>Стало белым всё вокруг.</a:t>
            </a:r>
          </a:p>
          <a:p>
            <a:pPr algn="ctr"/>
            <a:r>
              <a:rPr lang="ru-RU" sz="2000" b="1" dirty="0">
                <a:latin typeface="Bookman Old Style" panose="02050604050505020204" pitchFamily="18" charset="0"/>
              </a:rPr>
              <a:t>Птиц не слышно, тишина.</a:t>
            </a:r>
          </a:p>
          <a:p>
            <a:pPr algn="ctr"/>
            <a:r>
              <a:rPr lang="ru-RU" sz="2000" b="1" dirty="0">
                <a:latin typeface="Bookman Old Style" panose="02050604050505020204" pitchFamily="18" charset="0"/>
              </a:rPr>
              <a:t>Значит, к нам пришла</a:t>
            </a:r>
            <a:r>
              <a:rPr lang="ru-RU" sz="2000" b="1" dirty="0" smtClean="0">
                <a:latin typeface="Bookman Old Style" panose="02050604050505020204" pitchFamily="18" charset="0"/>
              </a:rPr>
              <a:t>…</a:t>
            </a:r>
            <a:endParaRPr lang="ru-RU" sz="2000" b="1" dirty="0">
              <a:latin typeface="Bookman Old Style" panose="02050604050505020204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283968" y="4080682"/>
            <a:ext cx="4572000" cy="132343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000" b="1" dirty="0">
                <a:latin typeface="Bookman Old Style" panose="02050604050505020204" pitchFamily="18" charset="0"/>
              </a:rPr>
              <a:t>Солнце греет и печёт</a:t>
            </a:r>
          </a:p>
          <a:p>
            <a:pPr algn="ctr"/>
            <a:r>
              <a:rPr lang="ru-RU" sz="2000" b="1" dirty="0">
                <a:latin typeface="Bookman Old Style" panose="02050604050505020204" pitchFamily="18" charset="0"/>
              </a:rPr>
              <a:t>Ручеёк с горы течёт.</a:t>
            </a:r>
          </a:p>
          <a:p>
            <a:pPr algn="ctr"/>
            <a:r>
              <a:rPr lang="ru-RU" sz="2000" b="1" dirty="0">
                <a:latin typeface="Bookman Old Style" panose="02050604050505020204" pitchFamily="18" charset="0"/>
              </a:rPr>
              <a:t>Тает снег , кругом вода,</a:t>
            </a:r>
          </a:p>
          <a:p>
            <a:pPr algn="ctr"/>
            <a:r>
              <a:rPr lang="ru-RU" sz="2000" b="1" dirty="0">
                <a:latin typeface="Bookman Old Style" panose="02050604050505020204" pitchFamily="18" charset="0"/>
              </a:rPr>
              <a:t>Значит, к нам пришла……</a:t>
            </a:r>
            <a:endParaRPr lang="ru-RU" sz="2000" b="1" dirty="0">
              <a:latin typeface="Bookman Old Style" panose="02050604050505020204" pitchFamily="18" charset="0"/>
            </a:endParaRPr>
          </a:p>
        </p:txBody>
      </p:sp>
      <p:pic>
        <p:nvPicPr>
          <p:cNvPr id="1026" name="Picture 2" descr="http://wallpapercave.com/wp/nbnIqZw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859046" y="383954"/>
            <a:ext cx="3835159" cy="2396974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http://zwezda.net/files/article/photo/preview/39f76ca7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47162" y="3433814"/>
            <a:ext cx="4324838" cy="2534085"/>
          </a:xfrm>
          <a:prstGeom prst="ellipse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0567389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0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4" descr="D:\Марина\праздники на руси\масленица\event0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23528" y="404664"/>
            <a:ext cx="4002782" cy="5853807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572000" y="908720"/>
            <a:ext cx="4104456" cy="50598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b="1" dirty="0">
                <a:latin typeface="Bookman Old Style" panose="02050604050505020204" pitchFamily="18" charset="0"/>
              </a:rPr>
              <a:t>Вечером устраивали большой костёр и Масленицу сжигали. Начинался </a:t>
            </a:r>
            <a:r>
              <a:rPr lang="ru-RU" b="1" dirty="0" smtClean="0">
                <a:latin typeface="Bookman Old Style" panose="02050604050505020204" pitchFamily="18" charset="0"/>
              </a:rPr>
              <a:t>пост.</a:t>
            </a:r>
          </a:p>
          <a:p>
            <a:pPr marL="342900" lvl="0" indent="-342900" algn="ctr">
              <a:spcBef>
                <a:spcPct val="20000"/>
              </a:spcBef>
              <a:buClr>
                <a:srgbClr val="F0A22E"/>
              </a:buClr>
              <a:buSzPct val="70000"/>
            </a:pPr>
            <a:r>
              <a:rPr lang="ru-RU" sz="2400" b="1" dirty="0">
                <a:latin typeface="Bookman Old Style" panose="02050604050505020204" pitchFamily="18" charset="0"/>
              </a:rPr>
              <a:t>У масленичного костра собиралось всегда много народу, было весело, звучало много песен. С Масленицей прощались и в шутку и всерьёз. Подбрасывая солому в </a:t>
            </a:r>
            <a:r>
              <a:rPr lang="ru-RU" sz="2400" b="1" dirty="0" smtClean="0">
                <a:latin typeface="Bookman Old Style" panose="02050604050505020204" pitchFamily="18" charset="0"/>
              </a:rPr>
              <a:t>огонь.</a:t>
            </a:r>
            <a:endParaRPr lang="ru-RU" sz="2400" dirty="0">
              <a:latin typeface="Bookman Old Style" panose="02050604050505020204" pitchFamily="18" charset="0"/>
            </a:endParaRPr>
          </a:p>
          <a:p>
            <a:pPr lvl="0" algn="just" fontAlgn="base">
              <a:spcBef>
                <a:spcPct val="0"/>
              </a:spcBef>
              <a:spcAft>
                <a:spcPct val="0"/>
              </a:spcAft>
            </a:pPr>
            <a:endParaRPr lang="ru-RU" sz="24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744034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5000"/>
                                  </p:iterate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Кукла Масленица из разноцветной бумаг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9406" b="11363"/>
          <a:stretch/>
        </p:blipFill>
        <p:spPr bwMode="auto">
          <a:xfrm>
            <a:off x="539552" y="1628800"/>
            <a:ext cx="8136904" cy="475252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702457" y="404664"/>
            <a:ext cx="76328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«КУКЛА - МАСЛЕНИЦА»</a:t>
            </a:r>
            <a:r>
              <a:rPr lang="ru-RU" sz="24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 </a:t>
            </a:r>
            <a:endParaRPr lang="ru-RU" sz="2400" b="1" dirty="0" smtClean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  <a:p>
            <a:pPr algn="ctr"/>
            <a:r>
              <a:rPr lang="ru-RU" sz="2000" b="1" dirty="0" smtClean="0">
                <a:latin typeface="Bookman Old Style" panose="02050604050505020204" pitchFamily="18" charset="0"/>
              </a:rPr>
              <a:t>Листы </a:t>
            </a:r>
            <a:r>
              <a:rPr lang="ru-RU" sz="2000" b="1" dirty="0">
                <a:latin typeface="Bookman Old Style" panose="02050604050505020204" pitchFamily="18" charset="0"/>
              </a:rPr>
              <a:t>красной и желтой бумаги складываем гармошкой</a:t>
            </a:r>
            <a:endParaRPr lang="ru-RU" sz="20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83331172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403648" y="334264"/>
            <a:ext cx="6473247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Bookman Old Style" panose="02050604050505020204" pitchFamily="18" charset="0"/>
              </a:rPr>
              <a:t>Сгибаем обе "гармошки" </a:t>
            </a:r>
            <a:r>
              <a:rPr lang="ru-RU" sz="2400" b="1" dirty="0" smtClean="0">
                <a:latin typeface="Bookman Old Style" panose="02050604050505020204" pitchFamily="18" charset="0"/>
              </a:rPr>
              <a:t>посередине</a:t>
            </a:r>
            <a:endParaRPr lang="ru-RU" dirty="0"/>
          </a:p>
        </p:txBody>
      </p:sp>
      <p:pic>
        <p:nvPicPr>
          <p:cNvPr id="13314" name="Picture 2" descr="Кукла Масленица из разноцветной бумаг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719" b="7498"/>
          <a:stretch/>
        </p:blipFill>
        <p:spPr bwMode="auto">
          <a:xfrm>
            <a:off x="535418" y="1052736"/>
            <a:ext cx="8069030" cy="53285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794571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Кукла Масленица из разноцветной бумаги">
            <a:hlinkClick r:id="rId2"/>
          </p:cNvPr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6531" b="9167"/>
          <a:stretch/>
        </p:blipFill>
        <p:spPr bwMode="auto">
          <a:xfrm>
            <a:off x="479426" y="1412776"/>
            <a:ext cx="8269037" cy="496855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539552" y="332656"/>
            <a:ext cx="7992888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Bookman Old Style" panose="02050604050505020204" pitchFamily="18" charset="0"/>
              </a:rPr>
              <a:t>Склеиваем между собой внутренние края красной "гармошки</a:t>
            </a:r>
            <a:r>
              <a:rPr lang="ru-RU" sz="2400" b="1" dirty="0" smtClean="0">
                <a:latin typeface="Bookman Old Style" panose="02050604050505020204" pitchFamily="18" charset="0"/>
              </a:rPr>
              <a:t>"</a:t>
            </a:r>
            <a:endParaRPr lang="ru-RU" sz="2400" b="1" dirty="0"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630521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67544" y="332656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Bookman Old Style" panose="02050604050505020204" pitchFamily="18" charset="0"/>
              </a:rPr>
              <a:t>Накладываем сверху на красную "гармошку" желтую часть платьица и склеиваем их </a:t>
            </a:r>
            <a:r>
              <a:rPr lang="ru-RU" sz="2400" b="1" dirty="0" smtClean="0">
                <a:latin typeface="Bookman Old Style" panose="02050604050505020204" pitchFamily="18" charset="0"/>
              </a:rPr>
              <a:t>вместе</a:t>
            </a:r>
            <a:endParaRPr lang="ru-RU" sz="2400" b="1" dirty="0">
              <a:latin typeface="Bookman Old Style" panose="02050604050505020204" pitchFamily="18" charset="0"/>
            </a:endParaRPr>
          </a:p>
        </p:txBody>
      </p:sp>
      <p:pic>
        <p:nvPicPr>
          <p:cNvPr id="15362" name="Picture 2" descr="Кукла Масленица из разноцветной бумаг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656" b="6344"/>
          <a:stretch/>
        </p:blipFill>
        <p:spPr bwMode="auto">
          <a:xfrm>
            <a:off x="467544" y="1340768"/>
            <a:ext cx="8208911" cy="504056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478269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332656"/>
            <a:ext cx="8352928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Bookman Old Style" panose="02050604050505020204" pitchFamily="18" charset="0"/>
              </a:rPr>
              <a:t>Приступаем к изготовлению головы. Берем шаблон №1 и вырезаем кружки желтого и бледно-розового цвета (для волос и лица соответственно).</a:t>
            </a:r>
            <a:endParaRPr lang="ru-RU" sz="2400" b="1" dirty="0">
              <a:latin typeface="Bookman Old Style" panose="02050604050505020204" pitchFamily="18" charset="0"/>
            </a:endParaRPr>
          </a:p>
        </p:txBody>
      </p:sp>
      <p:pic>
        <p:nvPicPr>
          <p:cNvPr id="16386" name="Picture 2" descr="Кукла Масленица из разноцветной бумаг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091" b="10508"/>
          <a:stretch/>
        </p:blipFill>
        <p:spPr bwMode="auto">
          <a:xfrm>
            <a:off x="499302" y="2132856"/>
            <a:ext cx="8105146" cy="441307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59494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652952" y="332656"/>
            <a:ext cx="5894562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Bookman Old Style" panose="02050604050505020204" pitchFamily="18" charset="0"/>
              </a:rPr>
              <a:t>Вырезаем волосы по шаблону №2</a:t>
            </a:r>
            <a:endParaRPr lang="ru-RU" sz="2400" b="1" dirty="0">
              <a:latin typeface="Bookman Old Style" panose="02050604050505020204" pitchFamily="18" charset="0"/>
            </a:endParaRPr>
          </a:p>
        </p:txBody>
      </p:sp>
      <p:pic>
        <p:nvPicPr>
          <p:cNvPr id="17410" name="Picture 2" descr="Кукла Масленица из разноцветной бумаг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987" t="12570" r="14779" b="21118"/>
          <a:stretch/>
        </p:blipFill>
        <p:spPr bwMode="auto">
          <a:xfrm>
            <a:off x="542948" y="980728"/>
            <a:ext cx="8061500" cy="525658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5411890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539552" y="404664"/>
            <a:ext cx="806489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Bookman Old Style" panose="02050604050505020204" pitchFamily="18" charset="0"/>
              </a:rPr>
              <a:t>Наклеиваем эту деталь волос на кружок </a:t>
            </a:r>
            <a:r>
              <a:rPr lang="ru-RU" sz="2400" b="1" dirty="0" smtClean="0">
                <a:latin typeface="Bookman Old Style" panose="02050604050505020204" pitchFamily="18" charset="0"/>
              </a:rPr>
              <a:t>лица</a:t>
            </a:r>
            <a:endParaRPr lang="ru-RU" sz="2400" b="1" dirty="0">
              <a:latin typeface="Bookman Old Style" panose="02050604050505020204" pitchFamily="18" charset="0"/>
            </a:endParaRPr>
          </a:p>
        </p:txBody>
      </p:sp>
      <p:pic>
        <p:nvPicPr>
          <p:cNvPr id="18434" name="Picture 2" descr="Кукла Масленица из разноцветной бумаг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25" t="7296" r="8268" b="7050"/>
          <a:stretch/>
        </p:blipFill>
        <p:spPr bwMode="auto">
          <a:xfrm>
            <a:off x="539552" y="1124744"/>
            <a:ext cx="8064896" cy="5328592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4318389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23528" y="332656"/>
            <a:ext cx="849694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Bookman Old Style" panose="02050604050505020204" pitchFamily="18" charset="0"/>
              </a:rPr>
              <a:t>Берем 4 плоские пуговицы (2 белые побольше и 2 синие поменьше) и приклеиваем маленькие пуговички к </a:t>
            </a:r>
            <a:r>
              <a:rPr lang="ru-RU" sz="2400" b="1" dirty="0" smtClean="0">
                <a:latin typeface="Bookman Old Style" panose="02050604050505020204" pitchFamily="18" charset="0"/>
              </a:rPr>
              <a:t>большим</a:t>
            </a:r>
            <a:endParaRPr lang="ru-RU" sz="2400" b="1" dirty="0">
              <a:latin typeface="Bookman Old Style" panose="02050604050505020204" pitchFamily="18" charset="0"/>
            </a:endParaRPr>
          </a:p>
        </p:txBody>
      </p:sp>
      <p:pic>
        <p:nvPicPr>
          <p:cNvPr id="19458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3572" t="40179" r="24846" b="31607"/>
          <a:stretch/>
        </p:blipFill>
        <p:spPr bwMode="auto">
          <a:xfrm>
            <a:off x="2447764" y="1532985"/>
            <a:ext cx="4248472" cy="146031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1276867" y="3212976"/>
            <a:ext cx="6590266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sz="2400" b="1" dirty="0">
                <a:latin typeface="Bookman Old Style" panose="02050604050505020204" pitchFamily="18" charset="0"/>
              </a:rPr>
              <a:t>Н</a:t>
            </a:r>
            <a:r>
              <a:rPr lang="ru-RU" sz="2400" b="1" dirty="0" smtClean="0">
                <a:latin typeface="Bookman Old Style" panose="02050604050505020204" pitchFamily="18" charset="0"/>
              </a:rPr>
              <a:t>аклеиваем </a:t>
            </a:r>
            <a:r>
              <a:rPr lang="ru-RU" sz="2400" b="1" dirty="0">
                <a:latin typeface="Bookman Old Style" panose="02050604050505020204" pitchFamily="18" charset="0"/>
              </a:rPr>
              <a:t>глаза на розовый </a:t>
            </a:r>
            <a:r>
              <a:rPr lang="ru-RU" sz="2400" b="1" dirty="0" smtClean="0">
                <a:latin typeface="Bookman Old Style" panose="02050604050505020204" pitchFamily="18" charset="0"/>
              </a:rPr>
              <a:t>кружок</a:t>
            </a:r>
            <a:endParaRPr lang="ru-RU" sz="2400" b="1" dirty="0">
              <a:latin typeface="Bookman Old Style" panose="02050604050505020204" pitchFamily="18" charset="0"/>
            </a:endParaRPr>
          </a:p>
        </p:txBody>
      </p:sp>
      <p:pic>
        <p:nvPicPr>
          <p:cNvPr id="19460" name="Picture 4" descr="Кукла Масленица из разноцветной бумаги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577" t="5775" r="15602" b="9655"/>
          <a:stretch/>
        </p:blipFill>
        <p:spPr bwMode="auto">
          <a:xfrm>
            <a:off x="2087724" y="3690914"/>
            <a:ext cx="4968552" cy="291605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675384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395536" y="260648"/>
            <a:ext cx="835292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Bookman Old Style" panose="02050604050505020204" pitchFamily="18" charset="0"/>
              </a:rPr>
              <a:t>Вырезаем улыбку (шаблон №6) и также приклеиваем ее, затем вырезаем и приклеиваем </a:t>
            </a:r>
            <a:r>
              <a:rPr lang="ru-RU" sz="2400" b="1" dirty="0" smtClean="0">
                <a:latin typeface="Bookman Old Style" panose="02050604050505020204" pitchFamily="18" charset="0"/>
              </a:rPr>
              <a:t>носик</a:t>
            </a:r>
            <a:endParaRPr lang="ru-RU" sz="2400" b="1" dirty="0">
              <a:latin typeface="Bookman Old Style" panose="02050604050505020204" pitchFamily="18" charset="0"/>
            </a:endParaRPr>
          </a:p>
        </p:txBody>
      </p:sp>
      <p:pic>
        <p:nvPicPr>
          <p:cNvPr id="20482" name="Picture 2" descr="Кукла Масленица из разноцветной бумаг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198" t="12627" r="9926" b="7242"/>
          <a:stretch/>
        </p:blipFill>
        <p:spPr bwMode="auto">
          <a:xfrm>
            <a:off x="539552" y="1460978"/>
            <a:ext cx="7992888" cy="513637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88893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6" name="Picture 4" descr="http://img-fotki.yandex.ru/get/5506/21871983.3b/0_7339c_f1c4bce5_XL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24003" cy="685800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681835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15516" y="289284"/>
            <a:ext cx="4176464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Bookman Old Style" panose="02050604050505020204" pitchFamily="18" charset="0"/>
              </a:rPr>
              <a:t>Вырезаем из красной бумаги косынку (шаблон №3</a:t>
            </a:r>
            <a:r>
              <a:rPr lang="ru-RU" sz="2400" b="1" dirty="0" smtClean="0">
                <a:latin typeface="Bookman Old Style" panose="02050604050505020204" pitchFamily="18" charset="0"/>
              </a:rPr>
              <a:t>)</a:t>
            </a:r>
            <a:endParaRPr lang="ru-RU" sz="2400" b="1" dirty="0">
              <a:latin typeface="Bookman Old Style" panose="02050604050505020204" pitchFamily="18" charset="0"/>
            </a:endParaRPr>
          </a:p>
        </p:txBody>
      </p:sp>
      <p:pic>
        <p:nvPicPr>
          <p:cNvPr id="21506" name="Picture 2" descr="Кукла Масленица из разноцветной бумаг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06" r="13089" b="4903"/>
          <a:stretch/>
        </p:blipFill>
        <p:spPr bwMode="auto">
          <a:xfrm>
            <a:off x="172947" y="1988840"/>
            <a:ext cx="4217158" cy="39604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390105" y="339106"/>
            <a:ext cx="4572000" cy="1200329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latin typeface="Bookman Old Style" panose="02050604050505020204" pitchFamily="18" charset="0"/>
              </a:rPr>
              <a:t>Приклеиваем голову куклы к косынке. Рисуем на лице ресницы и </a:t>
            </a:r>
            <a:r>
              <a:rPr lang="ru-RU" sz="2400" b="1" dirty="0" smtClean="0">
                <a:latin typeface="Bookman Old Style" panose="02050604050505020204" pitchFamily="18" charset="0"/>
              </a:rPr>
              <a:t>брови</a:t>
            </a:r>
            <a:endParaRPr lang="ru-RU" sz="2400" b="1" dirty="0">
              <a:latin typeface="Bookman Old Style" panose="02050604050505020204" pitchFamily="18" charset="0"/>
            </a:endParaRPr>
          </a:p>
        </p:txBody>
      </p:sp>
      <p:pic>
        <p:nvPicPr>
          <p:cNvPr id="21508" name="Picture 4" descr="Кукла Масленица из разноцветной бумаги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10" t="2809" r="8677" b="6046"/>
          <a:stretch/>
        </p:blipFill>
        <p:spPr bwMode="auto">
          <a:xfrm>
            <a:off x="4565920" y="1988840"/>
            <a:ext cx="4326559" cy="39604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9157232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271767" y="764704"/>
            <a:ext cx="3966792" cy="830997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/>
            <a:r>
              <a:rPr lang="ru-RU" sz="2400" b="1" dirty="0">
                <a:latin typeface="Bookman Old Style" panose="02050604050505020204" pitchFamily="18" charset="0"/>
              </a:rPr>
              <a:t>Вырезаем кончики </a:t>
            </a:r>
            <a:endParaRPr lang="ru-RU" sz="2400" b="1" dirty="0" smtClean="0">
              <a:latin typeface="Bookman Old Style" panose="02050604050505020204" pitchFamily="18" charset="0"/>
            </a:endParaRPr>
          </a:p>
          <a:p>
            <a:r>
              <a:rPr lang="ru-RU" sz="2400" b="1" dirty="0" smtClean="0">
                <a:latin typeface="Bookman Old Style" panose="02050604050505020204" pitchFamily="18" charset="0"/>
              </a:rPr>
              <a:t>косынки </a:t>
            </a:r>
            <a:r>
              <a:rPr lang="ru-RU" sz="2400" b="1" dirty="0">
                <a:latin typeface="Bookman Old Style" panose="02050604050505020204" pitchFamily="18" charset="0"/>
              </a:rPr>
              <a:t>(шаблон №4</a:t>
            </a:r>
            <a:r>
              <a:rPr lang="ru-RU" dirty="0" smtClean="0"/>
              <a:t>)</a:t>
            </a:r>
            <a:endParaRPr lang="ru-RU" dirty="0"/>
          </a:p>
        </p:txBody>
      </p:sp>
      <p:pic>
        <p:nvPicPr>
          <p:cNvPr id="22530" name="Picture 2" descr="Кукла Масленица из разноцветной бумаг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850" t="10875" r="6588" b="11900"/>
          <a:stretch/>
        </p:blipFill>
        <p:spPr bwMode="auto">
          <a:xfrm>
            <a:off x="229749" y="2204864"/>
            <a:ext cx="3997627" cy="3384376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Прямоугольник 4"/>
          <p:cNvSpPr/>
          <p:nvPr/>
        </p:nvSpPr>
        <p:spPr>
          <a:xfrm>
            <a:off x="4463460" y="303039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b="1" dirty="0">
                <a:latin typeface="Bookman Old Style" panose="02050604050505020204" pitchFamily="18" charset="0"/>
              </a:rPr>
              <a:t>Приклеиваем их под основной частью косынки. Освежаем косынку горошинами белого </a:t>
            </a:r>
            <a:r>
              <a:rPr lang="ru-RU" sz="2400" b="1" dirty="0" smtClean="0">
                <a:latin typeface="Bookman Old Style" panose="02050604050505020204" pitchFamily="18" charset="0"/>
              </a:rPr>
              <a:t>цвета</a:t>
            </a:r>
            <a:endParaRPr lang="ru-RU" sz="2400" b="1" dirty="0">
              <a:latin typeface="Bookman Old Style" panose="02050604050505020204" pitchFamily="18" charset="0"/>
            </a:endParaRPr>
          </a:p>
        </p:txBody>
      </p:sp>
      <p:pic>
        <p:nvPicPr>
          <p:cNvPr id="22532" name="Picture 4" descr="Кукла Масленица из разноцветной бумаги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666" r="3404"/>
          <a:stretch/>
        </p:blipFill>
        <p:spPr bwMode="auto">
          <a:xfrm>
            <a:off x="4599295" y="2492896"/>
            <a:ext cx="4026089" cy="3419475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818822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332656"/>
            <a:ext cx="8352928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400" b="1" dirty="0">
                <a:latin typeface="Bookman Old Style" panose="02050604050505020204" pitchFamily="18" charset="0"/>
              </a:rPr>
              <a:t>В</a:t>
            </a:r>
            <a:r>
              <a:rPr lang="ru-RU" sz="2400" b="1" dirty="0" smtClean="0">
                <a:latin typeface="Bookman Old Style" panose="02050604050505020204" pitchFamily="18" charset="0"/>
              </a:rPr>
              <a:t>ырезаем </a:t>
            </a:r>
            <a:r>
              <a:rPr lang="ru-RU" sz="2400" b="1" dirty="0">
                <a:latin typeface="Bookman Old Style" panose="02050604050505020204" pitchFamily="18" charset="0"/>
              </a:rPr>
              <a:t>ладошки (шаблон №5) из розовой бумаги, приклеиваем их к платью. Если под руками есть термосалфетка, можно наклеить нашу куклу-масленицу на нее. Она придаст завершенность образу.</a:t>
            </a:r>
            <a:endParaRPr lang="ru-RU" sz="2400" b="1" dirty="0">
              <a:latin typeface="Bookman Old Style" panose="02050604050505020204" pitchFamily="18" charset="0"/>
            </a:endParaRPr>
          </a:p>
        </p:txBody>
      </p:sp>
      <p:pic>
        <p:nvPicPr>
          <p:cNvPr id="23554" name="Picture 2" descr="Кукла Масленица из разноцветной бумаги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944" y="2420888"/>
            <a:ext cx="4286250" cy="39604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3556" name="Picture 4" descr="Кукла Масленица из разноцветной бумаги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05172" y="2420888"/>
            <a:ext cx="4286250" cy="39604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2309778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4578" name="Picture 2" descr="Кукла Масленица из разноцветной бумаги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48" t="2456" r="1563"/>
          <a:stretch/>
        </p:blipFill>
        <p:spPr bwMode="auto">
          <a:xfrm>
            <a:off x="0" y="-26348"/>
            <a:ext cx="9144000" cy="688434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28385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611560" y="404664"/>
            <a:ext cx="7848872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Масленица - это праздник встречи весны и </a:t>
            </a:r>
            <a:r>
              <a:rPr lang="ru-RU" sz="2800" b="1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солнца</a:t>
            </a:r>
            <a:endParaRPr lang="ru-RU" sz="2800" b="1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  <p:pic>
        <p:nvPicPr>
          <p:cNvPr id="2050" name="Picture 2" descr="http://park72.ru/wp-content/uploads/2015/02/58942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7584" y="1556792"/>
            <a:ext cx="7416824" cy="4860540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109080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ttp://img-fotki.yandex.ru/get/4406/101695605.dcd/0_9d495_c7d920de_XL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505324" y="2780928"/>
            <a:ext cx="5874988" cy="3912518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1418482" y="351413"/>
            <a:ext cx="6048672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atin typeface="Bookman Old Style" panose="02050604050505020204" pitchFamily="18" charset="0"/>
              </a:rPr>
              <a:t>Как на масленой неделе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atin typeface="Bookman Old Style" panose="02050604050505020204" pitchFamily="18" charset="0"/>
              </a:rPr>
              <a:t>Из трубы блины летели.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atin typeface="Bookman Old Style" panose="02050604050505020204" pitchFamily="18" charset="0"/>
              </a:rPr>
              <a:t>Ой, блиночки мои,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atin typeface="Bookman Old Style" panose="02050604050505020204" pitchFamily="18" charset="0"/>
              </a:rPr>
              <a:t>Блины масленые,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atin typeface="Bookman Old Style" panose="02050604050505020204" pitchFamily="18" charset="0"/>
              </a:rPr>
              <a:t>Ой, блины, блины, блины,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atin typeface="Bookman Old Style" panose="02050604050505020204" pitchFamily="18" charset="0"/>
              </a:rPr>
              <a:t>Разрумяненькие!</a:t>
            </a:r>
          </a:p>
        </p:txBody>
      </p:sp>
    </p:spTree>
    <p:extLst>
      <p:ext uri="{BB962C8B-B14F-4D97-AF65-F5344CB8AC3E}">
        <p14:creationId xmlns:p14="http://schemas.microsoft.com/office/powerpoint/2010/main" val="2724902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70" name="Picture 2" descr="http://s05.radikal.ru/i178/1003/c6/6a63f05b1fe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107504" y="332656"/>
            <a:ext cx="4686338" cy="311202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172" name="Picture 4" descr="http://img01.chitalnya.ru/upload2/382/752496652770787456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148064" y="2996952"/>
            <a:ext cx="3768502" cy="376850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148064" y="908720"/>
            <a:ext cx="3615408" cy="138499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dirty="0">
                <a:latin typeface="Bookman Old Style" panose="02050604050505020204" pitchFamily="18" charset="0"/>
              </a:rPr>
              <a:t>Румяный блин означал весеннее солнышко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251520" y="4341738"/>
            <a:ext cx="4896544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</a:pPr>
            <a:r>
              <a:rPr lang="ru-RU" sz="2400" b="1" dirty="0">
                <a:latin typeface="Bookman Old Style" panose="02050604050505020204" pitchFamily="18" charset="0"/>
              </a:rPr>
              <a:t>И в наше время на Масленицу пекут блины. Это старинный русский обычай – встречать весну</a:t>
            </a:r>
          </a:p>
        </p:txBody>
      </p:sp>
    </p:spTree>
    <p:extLst>
      <p:ext uri="{BB962C8B-B14F-4D97-AF65-F5344CB8AC3E}">
        <p14:creationId xmlns:p14="http://schemas.microsoft.com/office/powerpoint/2010/main" val="28185562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http://supercook.ru/images-maslenica/rus-masl-3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39552" y="1628800"/>
            <a:ext cx="8064896" cy="4743793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Прямоугольник 1"/>
          <p:cNvSpPr/>
          <p:nvPr/>
        </p:nvSpPr>
        <p:spPr>
          <a:xfrm>
            <a:off x="539552" y="531837"/>
            <a:ext cx="8064896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2800" b="1" spc="300" dirty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Каждый день Масленицы имеет свое название и </a:t>
            </a:r>
            <a:r>
              <a:rPr lang="ru-RU" sz="2800" b="1" spc="300" dirty="0" smtClean="0"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Bookman Old Style" panose="02050604050505020204" pitchFamily="18" charset="0"/>
              </a:rPr>
              <a:t>обряды</a:t>
            </a:r>
            <a:endParaRPr lang="ru-RU" sz="2800" spc="300" dirty="0"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Bookman Old Style" panose="020506040505050202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791279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рямоугольник 2"/>
          <p:cNvSpPr/>
          <p:nvPr/>
        </p:nvSpPr>
        <p:spPr>
          <a:xfrm>
            <a:off x="395536" y="332656"/>
            <a:ext cx="8280920" cy="83099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uLnTx/>
                <a:uFillTx/>
                <a:latin typeface="Bookman Old Style" panose="02050604050505020204" pitchFamily="18" charset="0"/>
              </a:rPr>
              <a:t>Первый день </a:t>
            </a:r>
          </a:p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ru-RU" sz="2400" b="1" i="0" u="none" strike="noStrike" kern="0" cap="none" spc="0" normalizeH="0" baseline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 panose="02050604050505020204" pitchFamily="18" charset="0"/>
              </a:rPr>
              <a:t>ПОНЕДЕЛЬНИК</a:t>
            </a:r>
            <a:r>
              <a:rPr kumimoji="0" lang="ru-RU" sz="2400" b="1" i="0" u="none" strike="noStrike" kern="0" cap="none" spc="0" normalizeH="0" noProof="0" dirty="0" smtClean="0">
                <a:ln>
                  <a:noFill/>
                </a:ln>
                <a:solidFill>
                  <a:srgbClr val="C0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uLnTx/>
                <a:uFillTx/>
                <a:latin typeface="Bookman Old Style" panose="02050604050505020204" pitchFamily="18" charset="0"/>
              </a:rPr>
              <a:t> – «ВСТРЕЧА МАСЛЕНИЦЫ»</a:t>
            </a:r>
            <a:endParaRPr kumimoji="0" lang="ru-RU" sz="2400" b="1" i="0" u="none" strike="noStrike" kern="0" cap="none" spc="0" normalizeH="0" baseline="0" noProof="0" dirty="0" smtClean="0">
              <a:ln>
                <a:noFill/>
              </a:ln>
              <a:solidFill>
                <a:srgbClr val="C0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uLnTx/>
              <a:uFillTx/>
              <a:latin typeface="Bookman Old Style" panose="02050604050505020204" pitchFamily="18" charset="0"/>
            </a:endParaRPr>
          </a:p>
        </p:txBody>
      </p:sp>
      <p:pic>
        <p:nvPicPr>
          <p:cNvPr id="4" name="Содержимое 3" descr="http://stat16.privet.ru/lr/0b096409036c0e775eb258f3b2a7cfbe"/>
          <p:cNvPicPr>
            <a:picLocks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683568" y="1268760"/>
            <a:ext cx="7776864" cy="518457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2710480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4855869" y="3371387"/>
            <a:ext cx="3888432" cy="31393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200" b="1" dirty="0">
                <a:solidFill>
                  <a:srgbClr val="C00000"/>
                </a:solidFill>
                <a:latin typeface="Bookman Old Style" panose="02050604050505020204" pitchFamily="18" charset="0"/>
                <a:cs typeface="Arial" pitchFamily="34" charset="0"/>
              </a:rPr>
              <a:t>Утро... ПОНЕДЕЛЬНИК... Наступает  " ВСТРЕЧА".</a:t>
            </a:r>
            <a:br>
              <a:rPr lang="ru-RU" sz="2200" b="1" dirty="0">
                <a:solidFill>
                  <a:srgbClr val="C00000"/>
                </a:solidFill>
                <a:latin typeface="Bookman Old Style" panose="02050604050505020204" pitchFamily="18" charset="0"/>
                <a:cs typeface="Arial" pitchFamily="34" charset="0"/>
              </a:rPr>
            </a:br>
            <a:r>
              <a:rPr lang="ru-RU" sz="2200" b="1" dirty="0">
                <a:solidFill>
                  <a:srgbClr val="C00000"/>
                </a:solidFill>
                <a:latin typeface="Bookman Old Style" panose="02050604050505020204" pitchFamily="18" charset="0"/>
                <a:cs typeface="Arial" pitchFamily="34" charset="0"/>
              </a:rPr>
              <a:t>Яркие салазки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200" b="1" dirty="0">
                <a:solidFill>
                  <a:srgbClr val="C00000"/>
                </a:solidFill>
                <a:latin typeface="Bookman Old Style" panose="02050604050505020204" pitchFamily="18" charset="0"/>
                <a:cs typeface="Arial" pitchFamily="34" charset="0"/>
              </a:rPr>
              <a:t>с горочек скользят.</a:t>
            </a:r>
            <a:br>
              <a:rPr lang="ru-RU" sz="2200" b="1" dirty="0">
                <a:solidFill>
                  <a:srgbClr val="C00000"/>
                </a:solidFill>
                <a:latin typeface="Bookman Old Style" panose="02050604050505020204" pitchFamily="18" charset="0"/>
                <a:cs typeface="Arial" pitchFamily="34" charset="0"/>
              </a:rPr>
            </a:br>
            <a:r>
              <a:rPr lang="ru-RU" sz="2200" b="1" dirty="0">
                <a:solidFill>
                  <a:srgbClr val="C00000"/>
                </a:solidFill>
                <a:latin typeface="Bookman Old Style" panose="02050604050505020204" pitchFamily="18" charset="0"/>
                <a:cs typeface="Arial" pitchFamily="34" charset="0"/>
              </a:rPr>
              <a:t>Целый день веселье. </a:t>
            </a:r>
            <a:endParaRPr lang="ru-RU" sz="2200" b="1" dirty="0" smtClean="0">
              <a:solidFill>
                <a:srgbClr val="C00000"/>
              </a:solidFill>
              <a:latin typeface="Bookman Old Style" panose="02050604050505020204" pitchFamily="18" charset="0"/>
              <a:cs typeface="Arial" pitchFamily="34" charset="0"/>
            </a:endParaRP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200" b="1" dirty="0" smtClean="0">
                <a:solidFill>
                  <a:srgbClr val="C00000"/>
                </a:solidFill>
                <a:latin typeface="Bookman Old Style" panose="02050604050505020204" pitchFamily="18" charset="0"/>
                <a:cs typeface="Arial" pitchFamily="34" charset="0"/>
              </a:rPr>
              <a:t>Наступает </a:t>
            </a:r>
            <a:r>
              <a:rPr lang="ru-RU" sz="2200" b="1" dirty="0">
                <a:solidFill>
                  <a:srgbClr val="C00000"/>
                </a:solidFill>
                <a:latin typeface="Bookman Old Style" panose="02050604050505020204" pitchFamily="18" charset="0"/>
                <a:cs typeface="Arial" pitchFamily="34" charset="0"/>
              </a:rPr>
              <a:t>вечер...</a:t>
            </a:r>
            <a:br>
              <a:rPr lang="ru-RU" sz="2200" b="1" dirty="0">
                <a:solidFill>
                  <a:srgbClr val="C00000"/>
                </a:solidFill>
                <a:latin typeface="Bookman Old Style" panose="02050604050505020204" pitchFamily="18" charset="0"/>
                <a:cs typeface="Arial" pitchFamily="34" charset="0"/>
              </a:rPr>
            </a:br>
            <a:r>
              <a:rPr lang="ru-RU" sz="2200" b="1" dirty="0">
                <a:solidFill>
                  <a:srgbClr val="C00000"/>
                </a:solidFill>
                <a:latin typeface="Bookman Old Style" panose="02050604050505020204" pitchFamily="18" charset="0"/>
                <a:cs typeface="Arial" pitchFamily="34" charset="0"/>
              </a:rPr>
              <a:t>Накатавшись вволю, </a:t>
            </a:r>
          </a:p>
          <a:p>
            <a:pPr lvl="0" algn="ctr" fontAlgn="base">
              <a:spcBef>
                <a:spcPct val="0"/>
              </a:spcBef>
              <a:spcAft>
                <a:spcPct val="0"/>
              </a:spcAft>
              <a:defRPr/>
            </a:pPr>
            <a:r>
              <a:rPr lang="ru-RU" sz="2200" b="1" dirty="0">
                <a:solidFill>
                  <a:srgbClr val="C00000"/>
                </a:solidFill>
                <a:latin typeface="Bookman Old Style" panose="02050604050505020204" pitchFamily="18" charset="0"/>
                <a:cs typeface="Arial" pitchFamily="34" charset="0"/>
              </a:rPr>
              <a:t>все блины едят.</a:t>
            </a:r>
          </a:p>
        </p:txBody>
      </p:sp>
      <p:sp>
        <p:nvSpPr>
          <p:cNvPr id="3" name="Прямоугольник 2"/>
          <p:cNvSpPr/>
          <p:nvPr/>
        </p:nvSpPr>
        <p:spPr>
          <a:xfrm>
            <a:off x="335492" y="277835"/>
            <a:ext cx="4572000" cy="2677656"/>
          </a:xfrm>
          <a:prstGeom prst="rect">
            <a:avLst/>
          </a:prstGeom>
        </p:spPr>
        <p:txBody>
          <a:bodyPr>
            <a:spAutoFit/>
          </a:bodyPr>
          <a:lstStyle/>
          <a:p>
            <a:pPr algn="ctr"/>
            <a:r>
              <a:rPr lang="ru-RU" sz="2400" dirty="0">
                <a:latin typeface="Bookman Old Style" panose="02050604050505020204" pitchFamily="18" charset="0"/>
              </a:rPr>
              <a:t> На первый день масленицы русский народ справлял встречу Чистой масленицы - широкой боярыни</a:t>
            </a:r>
            <a:r>
              <a:rPr lang="ru-RU" sz="2400" dirty="0" smtClean="0">
                <a:latin typeface="Bookman Old Style" panose="02050604050505020204" pitchFamily="18" charset="0"/>
              </a:rPr>
              <a:t>. В </a:t>
            </a:r>
            <a:r>
              <a:rPr lang="ru-RU" sz="2400" dirty="0">
                <a:latin typeface="Bookman Old Style" panose="02050604050505020204" pitchFamily="18" charset="0"/>
              </a:rPr>
              <a:t>старину дети с утра выходили на улицу строить снежные горы.</a:t>
            </a:r>
          </a:p>
        </p:txBody>
      </p:sp>
      <p:pic>
        <p:nvPicPr>
          <p:cNvPr id="4" name="Picture 6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039544" y="322218"/>
            <a:ext cx="3708920" cy="28696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218" name="Picture 2" descr="http://m.restoran.ua/storage/images/restoran/kiev/news/prazdniki/maslenitsa/maslenitsa-2012/2012-02-24-metla/maslenica-v-restorane-metla/1119325-1-rus-RU/Maslenica-v-restorane-Metla_full.jp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971600" y="3191868"/>
            <a:ext cx="2727862" cy="3498361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452889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0.7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714</TotalTime>
  <Words>754</Words>
  <Application>Microsoft Office PowerPoint</Application>
  <PresentationFormat>Экран (4:3)</PresentationFormat>
  <Paragraphs>83</Paragraphs>
  <Slides>33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33</vt:i4>
      </vt:variant>
    </vt:vector>
  </HeadingPairs>
  <TitlesOfParts>
    <vt:vector size="34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Reanimator Extreme Edition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Заячий остров</dc:title>
  <dc:creator>Guest</dc:creator>
  <cp:lastModifiedBy>asus</cp:lastModifiedBy>
  <cp:revision>78</cp:revision>
  <dcterms:created xsi:type="dcterms:W3CDTF">2011-04-21T14:37:15Z</dcterms:created>
  <dcterms:modified xsi:type="dcterms:W3CDTF">2017-03-18T06:28:57Z</dcterms:modified>
</cp:coreProperties>
</file>