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handoutMasterIdLst>
    <p:handoutMasterId r:id="rId25"/>
  </p:handoutMasterIdLst>
  <p:sldIdLst>
    <p:sldId id="389" r:id="rId2"/>
    <p:sldId id="294" r:id="rId3"/>
    <p:sldId id="369" r:id="rId4"/>
    <p:sldId id="373" r:id="rId5"/>
    <p:sldId id="390" r:id="rId6"/>
    <p:sldId id="359" r:id="rId7"/>
    <p:sldId id="386" r:id="rId8"/>
    <p:sldId id="357" r:id="rId9"/>
    <p:sldId id="365" r:id="rId10"/>
    <p:sldId id="367" r:id="rId11"/>
    <p:sldId id="380" r:id="rId12"/>
    <p:sldId id="393" r:id="rId13"/>
    <p:sldId id="382" r:id="rId14"/>
    <p:sldId id="384" r:id="rId15"/>
    <p:sldId id="321" r:id="rId16"/>
    <p:sldId id="394" r:id="rId17"/>
    <p:sldId id="388" r:id="rId18"/>
    <p:sldId id="379" r:id="rId19"/>
    <p:sldId id="395" r:id="rId20"/>
    <p:sldId id="396" r:id="rId21"/>
    <p:sldId id="397" r:id="rId22"/>
    <p:sldId id="39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00FF"/>
    <a:srgbClr val="FFE1CD"/>
    <a:srgbClr val="FFFFCC"/>
    <a:srgbClr val="A50021"/>
    <a:srgbClr val="003399"/>
    <a:srgbClr val="DDDDDD"/>
    <a:srgbClr val="ECEC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817" autoAdjust="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13BFC-346B-41A6-8507-97D3DB1765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5DB9-9B86-4AEA-9F3F-8DEA9743C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F1944-375F-47BA-AEAA-5ED845BB0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29A3451-AFE0-43F9-883F-96502CF20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6AD67528-8A79-449E-9AC4-D18799AE61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5F408-C042-4D76-AF3E-402D59914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14C45-EE6D-4518-ACB0-08438EFD9B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B25CC05-2F8C-4177-802B-A6D02094C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A1E13-2263-4F24-BE64-DB8A57BCA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C23C037-B684-473A-99F5-5A8F5DB116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F4ACB4D-45ED-4585-B10A-DC1AD6D4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073C2A-C0E3-47CE-85E1-66EAC2D429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olga\Desktop\342\news_116621_image_900x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8" r="22424"/>
          <a:stretch/>
        </p:blipFill>
        <p:spPr bwMode="auto">
          <a:xfrm>
            <a:off x="7524328" y="45823"/>
            <a:ext cx="1419469" cy="22770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302530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Комплектование МДОО</a:t>
            </a:r>
          </a:p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Ленинского района </a:t>
            </a:r>
          </a:p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г. Екатеринбурга </a:t>
            </a:r>
            <a:endParaRPr lang="ru-RU" sz="3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  <a:cs typeface="Arial"/>
            </a:endParaRPr>
          </a:p>
          <a:p>
            <a:pPr algn="ctr"/>
            <a:endParaRPr lang="ru-RU" sz="3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  <a:cs typeface="Arial"/>
            </a:endParaRPr>
          </a:p>
          <a:p>
            <a:pPr algn="ctr"/>
            <a:r>
              <a:rPr lang="en-US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202</a:t>
            </a:r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0</a:t>
            </a:r>
            <a:r>
              <a:rPr lang="en-US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-202</a:t>
            </a:r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1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3555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692696"/>
            <a:ext cx="82814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Перевод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обучающихся из одной организации в другую осуществляется на основании приказа 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 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направленности».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основании установленного Порядка родители (законные представители)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могут обратиться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выбранную Муниципальную дошкольную образовательную организацию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запросом о наличии свободных мест в соответствующей возрастной категории обучающегося и необходимой направленности группы. Руководитель образовательной организации предоставит письменный ответ в установленный законом срок. </a:t>
            </a:r>
            <a:endParaRPr lang="ru-RU" sz="1600" dirty="0" smtClean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Процедура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перевода ребёнка из одной МДОО в другую осуществляется при наличии свободных мест в выбранной образовательной организации и условии, что ребёнок является воспитанником детского сада и уже обучается по общеобразовательной программе дошкольного образования соответствующего возраста.</a:t>
            </a:r>
            <a:endParaRPr lang="ru-RU" sz="1600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32"/>
            <a:ext cx="7770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Перевод обучающихся из одной организации в другую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620688"/>
            <a:ext cx="7772400" cy="3498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Федеральным законом от 29.12.2012 № 273-ФЗ «Об образовании в Российской Федерации» установлены требования к образовательной деятельности и к услугам по присмотру и уходу, формы получения образования и формы обучения.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Родители (законные представители) детей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от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2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до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3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лет,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могут написать заявление в управлении образования Ленинского района для посещения 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группы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кратковременного пребывания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, в которой осуществляется присмотр и уход без реализации образовательной программы дошкольного образования для воспитанников в возрасте от двух до трёх лет на период ожидания места в группе полного дня в одном из детских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садов.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На территории Ленинского района функционируют группы кратковременного пребывания в МДОО № 12, 29, 49, 54, 55, 77, 114 ,156, 195, 342, 419, 455.</a:t>
            </a:r>
          </a:p>
          <a:p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endParaRPr lang="ru-RU" dirty="0">
              <a:solidFill>
                <a:srgbClr val="000099"/>
              </a:solidFill>
              <a:cs typeface="Simplified Arabic Fixed" pitchFamily="49" charset="-78"/>
            </a:endParaRPr>
          </a:p>
        </p:txBody>
      </p:sp>
      <p:pic>
        <p:nvPicPr>
          <p:cNvPr id="7171" name="Picture 3" descr="C:\Users\olga\Desktop\день открытых дверей\Ленинский\фото\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384376" cy="2538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olga\Desktop\день открытых дверей\Ленинский\фото\IMG_306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4988"/>
            <a:ext cx="3733900" cy="2490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9446"/>
            <a:ext cx="6256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получения образования и формы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7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620688"/>
            <a:ext cx="7772400" cy="3498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Федеральным законом от 29.12.2012 № 273-ФЗ «Об образовании в Российской Федерации» установлены требования к образовательной деятельности и к услугам по присмотру и уходу, формы получения образования и формы обучения.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Также родители (законные представители)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детей от двух до трех лет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 могут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рассмотреть вопрос об организации дошкольного образования через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консультационный центр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. 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Выбор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образовательной организации родители (законные представители) осуществляют самостоятельно, обратившись к заведующему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  <a:cs typeface="Simplified Arabic Fixed" pitchFamily="49" charset="-7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9446"/>
            <a:ext cx="6256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получения образования и формы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olga\Desktop\день открытых дверей\Ленинский\фото\1-1A2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312307" cy="22060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lga\Desktop\день открытых дверей\Ленинский\фото\DSC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7455"/>
            <a:ext cx="3193033" cy="21292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В МДОО Ленинского района организованы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ВАРИАТИВНЫЕ ФОРМЫ ДОШКОЛЬНОГО ОБРАЗОВАНИЯ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ДЛЯ ДЕТЕЙ ДО 3 ЛЕТ,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о работе которых можно узнать на официальных сайтах МДОО в сети «Интернет»</a:t>
            </a:r>
            <a:endParaRPr lang="ru-RU" dirty="0">
              <a:solidFill>
                <a:srgbClr val="0000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88614"/>
              </p:ext>
            </p:extLst>
          </p:nvPr>
        </p:nvGraphicFramePr>
        <p:xfrm>
          <a:off x="611560" y="1772816"/>
          <a:ext cx="7920880" cy="4577658"/>
        </p:xfrm>
        <a:graphic>
          <a:graphicData uri="http://schemas.openxmlformats.org/drawingml/2006/table">
            <a:tbl>
              <a:tblPr/>
              <a:tblGrid>
                <a:gridCol w="461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7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5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МДОО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0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Семейный клуб»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209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«Центр игровой поддержки и организации </a:t>
                      </a:r>
                      <a:r>
                        <a:rPr lang="ru-RU" sz="1600" kern="1200" dirty="0" err="1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психилого</a:t>
                      </a: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-педагогического сопровождения ребёнка. Первые шаги»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233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Группа «Вместе с мамой»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365, 465,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561, 573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«Родительские сборы»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23 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Волонтерство</a:t>
                      </a: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46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21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«Летний (зимний) детско-родительский лагерь» 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38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6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«Лето-парк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35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184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05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81331"/>
              </p:ext>
            </p:extLst>
          </p:nvPr>
        </p:nvGraphicFramePr>
        <p:xfrm>
          <a:off x="251520" y="697705"/>
          <a:ext cx="8424937" cy="5376865"/>
        </p:xfrm>
        <a:graphic>
          <a:graphicData uri="http://schemas.openxmlformats.org/drawingml/2006/table">
            <a:tbl>
              <a:tblPr/>
              <a:tblGrid>
                <a:gridCol w="45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3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72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6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6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6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</a:t>
                      </a:r>
                      <a:endParaRPr lang="ru-RU" sz="1600" b="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8688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86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ОСОБЕННОСТИ ВАРИАТИВНЫХ ФОРМ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8638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Изменения процедуры при комплектовании МДОО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827584" y="1052736"/>
            <a:ext cx="7992888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Закрепление территорий за МДОО (с 01.04.2014);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Автоматизированное распределение мест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Обеспечение «прозрачности» и открытости процедуры распределения мест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Предоставление дошкольного образования для детей с 2 - х лет;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Процедура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информирования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 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Включение руководителей МДОО в работу с системой АИС «Образование».</a:t>
            </a:r>
          </a:p>
          <a:p>
            <a:pPr eaLnBrk="0" hangingPunct="0">
              <a:buClr>
                <a:srgbClr val="FF0000"/>
              </a:buClr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8195" name="Picture 3" descr="C:\Users\olga\Desktop\день открытых дверей\Ленинский\фото\IMG_3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4" y="4005064"/>
            <a:ext cx="3611588" cy="2408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lga\Desktop\день открытых дверей\Ленинский\фото\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75" y="4030663"/>
            <a:ext cx="3812665" cy="23833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81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Модель работы по зачислению </a:t>
            </a:r>
            <a:r>
              <a:rPr lang="ru-RU" altLang="ru-RU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детей в </a:t>
            </a:r>
            <a:r>
              <a:rPr lang="ru-RU" altLang="ru-RU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МДОО</a:t>
            </a:r>
          </a:p>
          <a:p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178329" y="1556792"/>
            <a:ext cx="2880000" cy="3096343"/>
          </a:xfrm>
          <a:prstGeom prst="bevel">
            <a:avLst>
              <a:gd name="adj" fmla="val 4428"/>
            </a:avLst>
          </a:prstGeom>
          <a:gradFill rotWithShape="1">
            <a:gsLst>
              <a:gs pos="17500">
                <a:srgbClr val="DFFDB5"/>
              </a:gs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Направление в МДОО списков детей;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Прием и регистрация заявлений на смену;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Формирование списков к заседанию комиссии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en-US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187727" y="1556793"/>
            <a:ext cx="2879999" cy="3096342"/>
          </a:xfrm>
          <a:prstGeom prst="bevel">
            <a:avLst>
              <a:gd name="adj" fmla="val 4127"/>
            </a:avLst>
          </a:prstGeom>
          <a:solidFill>
            <a:srgbClr val="FF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Получение Распоряжений, списков детей;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Информирование родителей о предоставлении места;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Выполнение действий в системе АИС «Образование»;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Работа с родителями, формирование личных дел.</a:t>
            </a:r>
          </a:p>
          <a:p>
            <a:pPr marL="285750" lvl="0" indent="-28575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206118" y="1556792"/>
            <a:ext cx="2854796" cy="3096343"/>
          </a:xfrm>
          <a:prstGeom prst="bevel">
            <a:avLst>
              <a:gd name="adj" fmla="val 4888"/>
            </a:avLst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Контроль обновления информации на ЕПГУ;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Принятие решения о зачислении ребенка на предоставленное место;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Подготовка и предоставление документов для зачисления ребенка в МДОО;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Заключение договора об образовании.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6180914" y="836712"/>
            <a:ext cx="2880000" cy="540931"/>
          </a:xfrm>
          <a:prstGeom prst="bevel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Родители </a:t>
            </a:r>
            <a:endParaRPr lang="ru-RU" sz="14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 eaLnBrk="0" hangingPunct="0"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законные представители)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147332" y="836712"/>
            <a:ext cx="2880000" cy="540931"/>
          </a:xfrm>
          <a:prstGeom prst="bevel">
            <a:avLst/>
          </a:prstGeom>
          <a:gradFill rotWithShape="1">
            <a:gsLst>
              <a:gs pos="17500">
                <a:srgbClr val="DFFDB5"/>
              </a:gs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>
                <a:solidFill>
                  <a:srgbClr val="FF0000"/>
                </a:solidFill>
                <a:latin typeface="Book Antiqua" pitchFamily="18" charset="0"/>
              </a:rPr>
              <a:t>Управление </a:t>
            </a: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</a:rPr>
              <a:t>образования</a:t>
            </a:r>
            <a:endParaRPr lang="ru-RU" sz="1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156730" y="836712"/>
            <a:ext cx="2880000" cy="540931"/>
          </a:xfrm>
          <a:prstGeom prst="bevel">
            <a:avLst/>
          </a:prstGeom>
          <a:solidFill>
            <a:srgbClr val="FF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tabLst>
                <a:tab pos="2514600" algn="l"/>
              </a:tabLs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</a:rPr>
              <a:t>МДОО</a:t>
            </a:r>
            <a:endParaRPr lang="ru-RU" sz="1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323528" y="5517232"/>
            <a:ext cx="8568952" cy="864096"/>
          </a:xfrm>
          <a:prstGeom prst="bevel">
            <a:avLst>
              <a:gd name="adj" fmla="val 4269"/>
            </a:avLst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Результат: </a:t>
            </a:r>
            <a:endParaRPr lang="ru-RU" sz="1800" b="1" dirty="0" smtClean="0">
              <a:solidFill>
                <a:srgbClr val="FF0000"/>
              </a:solidFill>
              <a:latin typeface="Bookman Old Style" pitchFamily="18" charset="0"/>
              <a:cs typeface="Arial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оказание </a:t>
            </a:r>
            <a:r>
              <a:rPr lang="ru-RU" sz="18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услуги по предоставлению дошкольного образования</a:t>
            </a: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899592" y="4754528"/>
            <a:ext cx="3528392" cy="661309"/>
          </a:xfrm>
          <a:prstGeom prst="bevel">
            <a:avLst/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Соблюдение законодательства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4716016" y="4754527"/>
            <a:ext cx="3464587" cy="661309"/>
          </a:xfrm>
          <a:prstGeom prst="bevel">
            <a:avLst/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Контроль правоохранительных 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6886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В связи с введением в действие ограничительных мер, озвученных в 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Указе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Губернатора Свердловской области от 30.03.2020 № 151-УГ, в Постановлении Главы города Екатеринбурга от 20.03.2020 № 556, приём граждан должностными лицами Администрации города Екатеринбурга её отраслевых (функциональных) и территориальных органов 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ограничен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 до принятия решения об отмене дополнительных мер о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защите населения.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Заявления (на смену МДОО, год старше, восстановление в очереди, постановка на очередь и др.) от родителей (законных представителей) направляются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в электронном виде на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почту управления образования Ленинского района: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lenotdel.bk.ru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С заведующими МДОО родители (законные представители) могут общаться по средствам телефонной связи, а так же по электронной почте, указанной на официальном сайте каждой образовательной организации.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0648"/>
            <a:ext cx="637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Приём граждан во время ограничительных мер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6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0" t="41559" r="21597" b="-14285"/>
          <a:stretch/>
        </p:blipFill>
        <p:spPr>
          <a:xfrm>
            <a:off x="1835696" y="2852936"/>
            <a:ext cx="4968552" cy="446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73408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>
                <a:ln/>
                <a:solidFill>
                  <a:schemeClr val="accent3"/>
                </a:solidFill>
                <a:latin typeface="Georgia" panose="02040502050405020303" pitchFamily="18" charset="0"/>
              </a:rPr>
              <a:t>Муниципальное бюджетное дошкольное образовательное учреждение </a:t>
            </a:r>
            <a:endParaRPr lang="ru-RU" sz="3200" b="1" i="1" dirty="0" smtClean="0">
              <a:ln/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i="1" dirty="0" smtClean="0">
                <a:ln/>
                <a:solidFill>
                  <a:schemeClr val="accent3"/>
                </a:solidFill>
                <a:latin typeface="Georgia" panose="02040502050405020303" pitchFamily="18" charset="0"/>
              </a:rPr>
              <a:t>детский </a:t>
            </a:r>
            <a:r>
              <a:rPr lang="ru-RU" sz="3200" b="1" i="1" dirty="0">
                <a:ln/>
                <a:solidFill>
                  <a:schemeClr val="accent3"/>
                </a:solidFill>
                <a:latin typeface="Georgia" panose="02040502050405020303" pitchFamily="18" charset="0"/>
              </a:rPr>
              <a:t>сад № 561</a:t>
            </a:r>
            <a:endParaRPr lang="ru-RU" sz="3200" b="1" i="1" dirty="0">
              <a:ln/>
              <a:solidFill>
                <a:schemeClr val="accent3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26064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  <a:latin typeface="+mn-lt"/>
              </a:rPr>
              <a:t>Основанием для начала процедуры приема (зачисления) ребенка в МБДОУ детский сад № 561 является решение городской комиссии об утверждении списка учётных детей, подлежащих обучению по образовательным программам дошкольного образования, которым предоставлено место в МБДОУ детский сад №561</a:t>
            </a:r>
            <a:endParaRPr lang="ru-RU" sz="20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72" y="2487672"/>
            <a:ext cx="2636066" cy="408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561.tvoysadik.ru/upload/ts561_new/images/big/9b/b9/9bb926c07e2ad41d61253051339948f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/>
          <a:stretch/>
        </p:blipFill>
        <p:spPr bwMode="auto">
          <a:xfrm>
            <a:off x="4572000" y="2487672"/>
            <a:ext cx="3384376" cy="409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629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741863" y="3213100"/>
            <a:ext cx="4402137" cy="3348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9512" y="254362"/>
            <a:ext cx="8568952" cy="57794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Дошкольные образовательные организации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Ленинского района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51 детский сад, расположенный в 54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зданиях</a:t>
            </a:r>
          </a:p>
          <a:p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из них: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19 автономных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32 бюджетных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в том числе: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зрения (МДОО №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46),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речи и интеллектуального развития (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МДОО № 49),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туберкулезной интоксикацией и часто болеющих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детей, группы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оздоровительной направленности (МДОО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№ 156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)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опорно-двигательного аппарата (МДОО № 342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).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buClr>
                <a:srgbClr val="FF0000"/>
              </a:buClr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Детский сады Ленинского района посещает </a:t>
            </a:r>
          </a:p>
          <a:p>
            <a:pPr algn="ctr">
              <a:buClr>
                <a:srgbClr val="FF0000"/>
              </a:buClr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более 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13 тысяч воспитанников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0099"/>
                </a:solidFill>
                <a:latin typeface="+mn-lt"/>
              </a:rPr>
              <a:t>В соответствии с установленным Порядком в период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основного </a:t>
            </a:r>
            <a:r>
              <a:rPr lang="ru-RU" dirty="0" smtClean="0">
                <a:solidFill>
                  <a:srgbClr val="000099"/>
                </a:solidFill>
                <a:latin typeface="+mn-lt"/>
              </a:rPr>
              <a:t>комплектования прием детей в МБДОУ детский сад №561 осуществляется до 30 июня, а в период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дополнительного </a:t>
            </a:r>
            <a:r>
              <a:rPr lang="ru-RU" dirty="0" smtClean="0">
                <a:solidFill>
                  <a:srgbClr val="000099"/>
                </a:solidFill>
                <a:latin typeface="+mn-lt"/>
              </a:rPr>
              <a:t>комплектования в течении 2 месяцев с момента утверждения поимённых списков на основании следующих документов: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+mn-lt"/>
              </a:rPr>
              <a:t>Личного заявления родителей (законного представителя) ребенка;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+mn-lt"/>
              </a:rPr>
              <a:t>Оригинал документа, удостоверяющего личность родителя (законного представителя) ребенка;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+mn-lt"/>
              </a:rPr>
              <a:t>Оригинал медицинского заключения ребенка. 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789039"/>
            <a:ext cx="3708412" cy="2781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270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22920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  <a:latin typeface="+mn-lt"/>
              </a:rPr>
              <a:t>Прием в МБДОУ детский сад №561 осуществляется в течении всего календарного года при наличии свободных мест</a:t>
            </a:r>
            <a:endParaRPr lang="ru-RU" sz="20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729559" cy="4826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s://561.tvoysadik.ru/upload/ts561_new/images/big/d2/03/d20380feddba64d1e2d40b6b64a477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600400" cy="480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5137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1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Сеть МДОО Ленинского района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предоставляют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широкий спектр образовательных услуг,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обеспечивают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современное качество дошкольного образования и его доступность для населения района, </a:t>
            </a: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обеспечивают исполнение федеральных государственных образовательных стандартов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Во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всех 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дошкольных образовательных организациях района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созданы благоприятные условия для пребывания дошкольников.</a:t>
            </a:r>
          </a:p>
          <a:p>
            <a:pPr algn="ctr"/>
            <a:endParaRPr lang="ru-RU" sz="2000" dirty="0"/>
          </a:p>
        </p:txBody>
      </p:sp>
      <p:pic>
        <p:nvPicPr>
          <p:cNvPr id="2050" name="Picture 2" descr="C:\Users\olga\Desktop\день открытых дверей\Ленинский\фото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672408" cy="24390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ga\Desktop\день открытых дверей\Ленинский\фото\DSC_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696399" cy="246426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91009"/>
            <a:ext cx="8367712" cy="10699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комплектования регламентирован нормативно – правовыми документами: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556792"/>
            <a:ext cx="81818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Федеральным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законом от 29.12.2012 № 273-ФЗ «Об образовании в Российской Федерации»;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Постановлением Главного государственного санитарного врача Российской Федерации от 15.05.2013 № 26 «Об утверждении СанПиН 2.4.1.3049-13 «Санитарно-эпидемиологические требования к устройству, содержанию и организации режима работы дошкольных образовательных организаций»; 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Порядком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приема на обучение по образовательным программам дошкольного образования, утвержденным приказом Министерства образования и науки Российской Федерации от 08.04.2014 № 293 «Об утверждении Порядка приема на обучение по образовательным программам дошкольного образования»;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Приказом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Министерства образования и науки Российской Федерации от 28.12.2015 № 1527 «Об утверждении Порядка и условий осуществления перевода,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уровню и направленности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»;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22612"/>
            <a:ext cx="8367712" cy="10699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комплектования регламентирован нормативно – правовыми документами: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556792"/>
            <a:ext cx="8253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Административным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регламентом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утвержденным Постановлением Администрации города Екатеринбурга от 29.06.2012 № 2807;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Постановлением Администрации города Екатеринбурга от 18.03.2015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 689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«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 закреплении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территорий муниципального образования «город Екатеринбург» за муниципальными дошкольными образовательными организациями (далее по тексту – Постановление Администрации города Екатеринбурга от 18.03.2015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 689)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;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Положением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порядке учёта детей, подлежащих обучению по образовательной программе дошкольного образования муниципального образования «город Екатеринбург», утвержденным Распоряжением Управления образования Администрации города Екатеринбурга от 22.11.2016 №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2561/46/36.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16632"/>
            <a:ext cx="8424863" cy="34563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Возрастные группы формируются с учётом возрастной периодизации, по количеству полных лет </a:t>
            </a: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на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1 сентября текущего года.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соответствии с установленным Порядком существует два периода комплектования МДОО на учебный год: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</a:rPr>
              <a:t>основной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 (с 1 апреля по 30 июня текущего года на следующий учебный год) – списки детей для зачисления в детский сад формируются 1 раз (до 20 мая);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</a:rPr>
              <a:t>дополнительный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(с 1 июля по 31 марта текущего учебного года) – списки детей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для зачисления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формируются ежемесячно с 1 по 5 число на свободные места.</a:t>
            </a:r>
          </a:p>
          <a:p>
            <a:pPr algn="ctr"/>
            <a:endParaRPr lang="ru-RU" sz="1800" b="1" dirty="0"/>
          </a:p>
        </p:txBody>
      </p:sp>
      <p:pic>
        <p:nvPicPr>
          <p:cNvPr id="3074" name="Picture 2" descr="C:\Users\olga\Desktop\день открытых дверей\Ленинский\фото\PY1A8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556"/>
            <a:ext cx="3888432" cy="25885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 детей к защите\DSC0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75556"/>
            <a:ext cx="3600400" cy="27003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3616" cy="14420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Учет детей для зачисления в организацию ведется по возрастным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группам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формируемым </a:t>
            </a:r>
            <a:r>
              <a:rPr lang="ru-RU" sz="1600" dirty="0">
                <a:solidFill>
                  <a:srgbClr val="FF0000"/>
                </a:solidFill>
                <a:latin typeface="Bookman Old Style" pitchFamily="18" charset="0"/>
              </a:rPr>
              <a:t>с даты рождения детей за период с 01 сентября по 31 августа следующего календарного 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года)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1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289197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до 3-х лет — в группу раннего возраста;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4-го года жизни — в младшую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5-го года жизни — в среднюю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6-го года жизни — в старшую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7-го года жизни — в подготовительную группу.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099" name="Picture 3" descr="C:\Users\olga\Desktop\день открытых дверей\Ленинский\фото\DSC_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4746"/>
            <a:ext cx="3816424" cy="25449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lga\Desktop\день открытых дверей\Ленинский\фото\Фот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2058"/>
            <a:ext cx="3384376" cy="25388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27783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При автоматическом формировании списка детей учитывается количество полных лет на 1 сентября текущего года. 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  <a:ea typeface="Calibri" panose="020F0502020204030204" pitchFamily="34" charset="0"/>
              <a:cs typeface="Iskoola Pota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В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соответствии с установленным порядком учёта родители (законные представители) детей, родившихся в период с 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сентября по ноябрь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, имеют право написать заявление о рассмотрении ребёнка с детьми, родившимися на год старше. </a:t>
            </a:r>
            <a:endParaRPr lang="ru-RU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Iskoola Pota" pitchFamily="34" charset="0"/>
            </a:endParaRPr>
          </a:p>
        </p:txBody>
      </p:sp>
      <p:pic>
        <p:nvPicPr>
          <p:cNvPr id="5123" name="Picture 3" descr="C:\Users\olga\Desktop\день открытых дверей\Ленинский\фото\IMG_3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778575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lga\Desktop\день открытых дверей\Ленинский\фото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9199"/>
            <a:ext cx="4025592" cy="26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16632"/>
            <a:ext cx="417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Заявление «На год старше»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40" y="54868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основании Порядка учёта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родители (законные представители) могут отказаться от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предоставленного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места в МДОО,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написав заявление «На смену МДОО» в управлении образования Ленинского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«На смену МДОО» может быть удовлетворено в указанный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родителями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(законные представители)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рассмотрения заявления при наличии свободных мест в желаемых МДОО. После окончания периода рассмотрения заявления «На смену МДОО» учётная карточка ребёнка будет рассматривается на свободные места в пределах административного района по месту жительства. </a:t>
            </a:r>
          </a:p>
          <a:p>
            <a:pPr>
              <a:buClr>
                <a:srgbClr val="FF0000"/>
              </a:buClr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147" name="Picture 3" descr="C:\Users\olga\Desktop\день открытых дверей\Ленинский\фото\20190713_115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976664" cy="33618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0593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Заявление «На смену МДОО»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3086</TotalTime>
  <Words>1165</Words>
  <Application>Microsoft Office PowerPoint</Application>
  <PresentationFormat>Экран (4:3)</PresentationFormat>
  <Paragraphs>181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Book Antiqua</vt:lpstr>
      <vt:lpstr>Bookman Old Style</vt:lpstr>
      <vt:lpstr>Calibri</vt:lpstr>
      <vt:lpstr>Century Schoolbook</vt:lpstr>
      <vt:lpstr>Georgia</vt:lpstr>
      <vt:lpstr>Iskoola Pota</vt:lpstr>
      <vt:lpstr>Liberation Serif</vt:lpstr>
      <vt:lpstr>Simplified Arabic Fixed</vt:lpstr>
      <vt:lpstr>Tahoma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Порядок комплектования регламентирован нормативно – правовыми документами:</vt:lpstr>
      <vt:lpstr>Порядок комплектования регламентирован нормативно – правовыми документами:</vt:lpstr>
      <vt:lpstr>Презентация PowerPoint</vt:lpstr>
      <vt:lpstr>Учет детей для зачисления в организацию ведется по возрастным группам  (формируемым с даты рождения детей за период с 01 сентября по 31 августа следующего календарного года):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Изменения процедуры при комплектовании МДОО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Антон</cp:lastModifiedBy>
  <cp:revision>154</cp:revision>
  <dcterms:created xsi:type="dcterms:W3CDTF">2010-03-19T17:53:36Z</dcterms:created>
  <dcterms:modified xsi:type="dcterms:W3CDTF">2020-04-10T14:34:15Z</dcterms:modified>
</cp:coreProperties>
</file>