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4"/>
  </p:notesMasterIdLst>
  <p:handoutMasterIdLst>
    <p:handoutMasterId r:id="rId25"/>
  </p:handoutMasterIdLst>
  <p:sldIdLst>
    <p:sldId id="389" r:id="rId2"/>
    <p:sldId id="294" r:id="rId3"/>
    <p:sldId id="369" r:id="rId4"/>
    <p:sldId id="373" r:id="rId5"/>
    <p:sldId id="390" r:id="rId6"/>
    <p:sldId id="359" r:id="rId7"/>
    <p:sldId id="386" r:id="rId8"/>
    <p:sldId id="357" r:id="rId9"/>
    <p:sldId id="365" r:id="rId10"/>
    <p:sldId id="367" r:id="rId11"/>
    <p:sldId id="380" r:id="rId12"/>
    <p:sldId id="393" r:id="rId13"/>
    <p:sldId id="382" r:id="rId14"/>
    <p:sldId id="384" r:id="rId15"/>
    <p:sldId id="321" r:id="rId16"/>
    <p:sldId id="394" r:id="rId17"/>
    <p:sldId id="388" r:id="rId18"/>
    <p:sldId id="379" r:id="rId19"/>
    <p:sldId id="395" r:id="rId20"/>
    <p:sldId id="396" r:id="rId21"/>
    <p:sldId id="397" r:id="rId22"/>
    <p:sldId id="398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F0000"/>
    <a:srgbClr val="0000FF"/>
    <a:srgbClr val="FFE1CD"/>
    <a:srgbClr val="FFFFCC"/>
    <a:srgbClr val="A50021"/>
    <a:srgbClr val="003399"/>
    <a:srgbClr val="DDDDDD"/>
    <a:srgbClr val="ECECE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94817" autoAdjust="0"/>
  </p:normalViewPr>
  <p:slideViewPr>
    <p:cSldViewPr>
      <p:cViewPr varScale="1">
        <p:scale>
          <a:sx n="110" d="100"/>
          <a:sy n="110" d="100"/>
        </p:scale>
        <p:origin x="160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01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BB11FFF-2F3E-4457-9381-75B018DA32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073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6C13BFC-346B-41A6-8507-97D3DB176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580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13BFC-346B-41A6-8507-97D3DB1765E9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40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8F5DB9-9B86-4AEA-9F3F-8DEA9743C0B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EF1944-375F-47BA-AEAA-5ED845BB0F0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729A3451-AFE0-43F9-883F-96502CF20F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pPr>
              <a:defRPr/>
            </a:pPr>
            <a:fld id="{6AD67528-8A79-449E-9AC4-D18799AE61D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95F408-C042-4D76-AF3E-402D59914F6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514C45-EE6D-4518-ACB0-08438EFD9B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0B25CC05-2F8C-4177-802B-A6D02094C83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DA1E13-2263-4F24-BE64-DB8A57BCA3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EC23C037-B684-473A-99F5-5A8F5DB1169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5F4ACB4D-45ED-4585-B10A-DC1AD6D4F1A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8073C2A-C0E3-47CE-85E1-66EAC2D4294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olga\Desktop\342\news_116621_image_900x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28" r="22424"/>
          <a:stretch/>
        </p:blipFill>
        <p:spPr bwMode="auto">
          <a:xfrm>
            <a:off x="7524328" y="45823"/>
            <a:ext cx="1419469" cy="227706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2302530"/>
            <a:ext cx="72008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itchFamily="18" charset="0"/>
                <a:cs typeface="Arial"/>
              </a:rPr>
              <a:t>Комплектование МДОО</a:t>
            </a:r>
          </a:p>
          <a:p>
            <a:pPr algn="ctr"/>
            <a:r>
              <a:rPr lang="ru-RU" sz="3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itchFamily="18" charset="0"/>
                <a:cs typeface="Arial"/>
              </a:rPr>
              <a:t>Ленинского района </a:t>
            </a:r>
          </a:p>
          <a:p>
            <a:pPr algn="ctr"/>
            <a:r>
              <a:rPr lang="ru-RU" sz="3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itchFamily="18" charset="0"/>
                <a:cs typeface="Arial"/>
              </a:rPr>
              <a:t>г. Екатеринбурга </a:t>
            </a:r>
            <a:endParaRPr lang="ru-RU" sz="3000" b="1" kern="10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itchFamily="18" charset="0"/>
              <a:cs typeface="Arial"/>
            </a:endParaRPr>
          </a:p>
          <a:p>
            <a:pPr algn="ctr"/>
            <a:endParaRPr lang="ru-RU" sz="3000" b="1" kern="1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itchFamily="18" charset="0"/>
              <a:cs typeface="Arial"/>
            </a:endParaRPr>
          </a:p>
          <a:p>
            <a:pPr algn="ctr"/>
            <a:r>
              <a:rPr lang="en-US" sz="3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itchFamily="18" charset="0"/>
                <a:cs typeface="Arial"/>
              </a:rPr>
              <a:t>202</a:t>
            </a:r>
            <a:r>
              <a:rPr lang="ru-RU" sz="3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itchFamily="18" charset="0"/>
                <a:cs typeface="Arial"/>
              </a:rPr>
              <a:t>0</a:t>
            </a:r>
            <a:r>
              <a:rPr lang="en-US" sz="3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itchFamily="18" charset="0"/>
                <a:cs typeface="Arial"/>
              </a:rPr>
              <a:t>-202</a:t>
            </a:r>
            <a:r>
              <a:rPr lang="ru-RU" sz="3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itchFamily="18" charset="0"/>
                <a:cs typeface="Arial"/>
              </a:rPr>
              <a:t>1 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val="135557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692696"/>
            <a:ext cx="828145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Bef>
                <a:spcPts val="600"/>
              </a:spcBef>
              <a:spcAft>
                <a:spcPts val="600"/>
              </a:spcAft>
            </a:pPr>
            <a:r>
              <a:rPr lang="ru-RU" sz="1600" b="1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Перевод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обучающихся из одной организации в другую осуществляется на основании приказа Министерства образования и науки Российской Федерации от 28.12.2015 № 1527 «Об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 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направленности».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основании установленного Порядка родители (законные представители)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могут обратиться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выбранную Муниципальную дошкольную образовательную организацию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запросом о наличии свободных мест в соответствующей возрастной категории обучающегося и необходимой направленности группы. Руководитель образовательной организации предоставит письменный ответ в установленный законом срок. </a:t>
            </a:r>
            <a:endParaRPr lang="ru-RU" sz="1600" dirty="0" smtClean="0">
              <a:solidFill>
                <a:srgbClr val="000099"/>
              </a:solidFill>
              <a:latin typeface="Bookman Old Style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Процедура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перевода ребёнка из одной МДОО в другую осуществляется при наличии свободных мест в выбранной образовательной организации и условии, что ребёнок является воспитанником детского сада и уже обучается по общеобразовательной программе дошкольного образования соответствующего возраста.</a:t>
            </a:r>
            <a:endParaRPr lang="ru-RU" sz="1600" dirty="0">
              <a:solidFill>
                <a:srgbClr val="000099"/>
              </a:solidFill>
              <a:effectLst/>
              <a:latin typeface="Bookman Old Style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116632"/>
            <a:ext cx="77700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cap="sm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Перевод обучающихся из одной организации в другую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3010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611560" y="620688"/>
            <a:ext cx="7772400" cy="34988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Федеральным законом от 29.12.2012 № 273-ФЗ «Об образовании в Российской Федерации» установлены требования к образовательной деятельности и к услугам по присмотру и уходу, формы получения образования и формы обучения. 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Родители (законные представители) детей </a:t>
            </a:r>
            <a:r>
              <a:rPr lang="ru-RU" sz="1600" dirty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от </a:t>
            </a: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2 </a:t>
            </a:r>
            <a:r>
              <a:rPr lang="ru-RU" sz="1600" dirty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до </a:t>
            </a: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3 </a:t>
            </a:r>
            <a:r>
              <a:rPr lang="ru-RU" sz="1600" dirty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лет, </a:t>
            </a: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могут написать заявление в управлении образования Ленинского района для посещения 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группы </a:t>
            </a:r>
            <a:r>
              <a:rPr lang="ru-RU" sz="1600" b="1" dirty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кратковременного пребывания</a:t>
            </a:r>
            <a:r>
              <a:rPr lang="ru-RU" sz="1600" dirty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, в которой осуществляется присмотр и уход без реализации образовательной программы дошкольного образования для воспитанников в возрасте от двух до трёх лет на период ожидания места в группе полного дня в одном из детских </a:t>
            </a: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садов. 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На территории Ленинского района функционируют группы кратковременного пребывания в МДОО № 12, 29, 49, 54, 55, 77, 114 ,156, 195, 342, 419, 455.</a:t>
            </a:r>
          </a:p>
          <a:p>
            <a:endParaRPr lang="ru-RU" sz="1600" dirty="0">
              <a:solidFill>
                <a:srgbClr val="000099"/>
              </a:solidFill>
              <a:latin typeface="Times New Roman" panose="02020603050405020304" pitchFamily="18" charset="0"/>
              <a:cs typeface="Simplified Arabic Fixed" pitchFamily="49" charset="-78"/>
            </a:endParaRPr>
          </a:p>
          <a:p>
            <a:endParaRPr lang="ru-RU" dirty="0">
              <a:solidFill>
                <a:srgbClr val="000099"/>
              </a:solidFill>
              <a:cs typeface="Simplified Arabic Fixed" pitchFamily="49" charset="-78"/>
            </a:endParaRPr>
          </a:p>
        </p:txBody>
      </p:sp>
      <p:pic>
        <p:nvPicPr>
          <p:cNvPr id="7171" name="Picture 3" descr="C:\Users\olga\Desktop\день открытых дверей\Ленинский\фото\2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221088"/>
            <a:ext cx="3384376" cy="253828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olga\Desktop\день открытых дверей\Ленинский\фото\IMG_3062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244988"/>
            <a:ext cx="3733900" cy="249048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119446"/>
            <a:ext cx="6256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sm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формы получения образования и формы обучения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1877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611560" y="620688"/>
            <a:ext cx="7772400" cy="34988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Федеральным законом от 29.12.2012 № 273-ФЗ «Об образовании в Российской Федерации» установлены требования к образовательной деятельности и к услугам по присмотру и уходу, формы получения образования и формы обучения. </a:t>
            </a: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Simplified Arabic Fixed" pitchFamily="49" charset="-78"/>
            </a:endParaRPr>
          </a:p>
          <a:p>
            <a:pPr marL="0" indent="0" algn="ctr">
              <a:buNone/>
            </a:pP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Simplified Arabic Fixed" pitchFamily="49" charset="-78"/>
            </a:endParaRPr>
          </a:p>
          <a:p>
            <a:pPr algn="just"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Также родители (законные представители) </a:t>
            </a:r>
            <a:r>
              <a:rPr lang="ru-RU" sz="1600" dirty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детей от двух до трех лет</a:t>
            </a: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 могут </a:t>
            </a:r>
            <a:r>
              <a:rPr lang="ru-RU" sz="1600" dirty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рассмотреть вопрос об организации дошкольного образования через </a:t>
            </a:r>
            <a:r>
              <a:rPr lang="ru-RU" sz="1600" b="1" dirty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консультационный центр</a:t>
            </a:r>
            <a:r>
              <a:rPr lang="ru-RU" sz="1600" dirty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. </a:t>
            </a:r>
            <a:endParaRPr lang="ru-RU" sz="1600" dirty="0" smtClean="0">
              <a:solidFill>
                <a:srgbClr val="000099"/>
              </a:solidFill>
              <a:latin typeface="Times New Roman" panose="02020603050405020304" pitchFamily="18" charset="0"/>
              <a:cs typeface="Simplified Arabic Fixed" pitchFamily="49" charset="-78"/>
            </a:endParaRPr>
          </a:p>
          <a:p>
            <a:pPr algn="just"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Выбор </a:t>
            </a:r>
            <a:r>
              <a:rPr lang="ru-RU" sz="1600" dirty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образовательной организации родители (законные представители) осуществляют самостоятельно, обратившись к заведующему</a:t>
            </a: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Simplified Arabic Fixed" pitchFamily="49" charset="-78"/>
              </a:rPr>
              <a:t>.</a:t>
            </a:r>
          </a:p>
          <a:p>
            <a:pPr marL="0" indent="0">
              <a:buNone/>
            </a:pPr>
            <a:endParaRPr lang="ru-RU" sz="1600" dirty="0">
              <a:solidFill>
                <a:srgbClr val="000099"/>
              </a:solidFill>
              <a:latin typeface="Times New Roman" panose="02020603050405020304" pitchFamily="18" charset="0"/>
              <a:cs typeface="Simplified Arabic Fixed" pitchFamily="49" charset="-78"/>
            </a:endParaRPr>
          </a:p>
          <a:p>
            <a:pPr marL="0" indent="0">
              <a:buNone/>
            </a:pPr>
            <a:endParaRPr lang="ru-RU" dirty="0">
              <a:solidFill>
                <a:srgbClr val="000099"/>
              </a:solidFill>
              <a:cs typeface="Simplified Arabic Fixed" pitchFamily="49" charset="-78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5656" y="119446"/>
            <a:ext cx="6256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sm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формы получения образования и формы обучения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 descr="C:\Users\olga\Desktop\день открытых дверей\Ленинский\фото\1-1A26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933056"/>
            <a:ext cx="3312307" cy="220604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olga\Desktop\день открытых дверей\Ленинский\фото\DSC_00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947455"/>
            <a:ext cx="3193033" cy="212923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9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88640"/>
            <a:ext cx="8280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  <a:cs typeface="Times New Roman" pitchFamily="18" charset="0"/>
              </a:rPr>
              <a:t>В МДОО Ленинского района организованы</a:t>
            </a:r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ВАРИАТИВНЫЕ ФОРМЫ ДОШКОЛЬНОГО ОБРАЗОВАНИЯ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ДЛЯ ДЕТЕЙ ДО 3 ЛЕТ, </a:t>
            </a:r>
          </a:p>
          <a:p>
            <a:pPr algn="ctr"/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  <a:cs typeface="Times New Roman" pitchFamily="18" charset="0"/>
              </a:rPr>
              <a:t>о работе которых можно узнать на официальных сайтах МДОО в сети «Интернет»</a:t>
            </a:r>
            <a:endParaRPr lang="ru-RU" dirty="0">
              <a:solidFill>
                <a:srgbClr val="000099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588614"/>
              </p:ext>
            </p:extLst>
          </p:nvPr>
        </p:nvGraphicFramePr>
        <p:xfrm>
          <a:off x="611560" y="1772816"/>
          <a:ext cx="7920880" cy="4577658"/>
        </p:xfrm>
        <a:graphic>
          <a:graphicData uri="http://schemas.openxmlformats.org/drawingml/2006/table">
            <a:tbl>
              <a:tblPr/>
              <a:tblGrid>
                <a:gridCol w="4614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872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954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600" b="1" dirty="0" err="1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600" b="1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600" b="1" dirty="0" err="1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600" b="1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Наименование </a:t>
                      </a:r>
                      <a:r>
                        <a:rPr lang="ru-RU" sz="1600" b="1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формы</a:t>
                      </a:r>
                      <a:endParaRPr lang="ru-RU" sz="1600" b="1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Наименование МДОО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401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0-1 год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853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Семейный клуб» </a:t>
                      </a:r>
                      <a:r>
                        <a:rPr lang="ru-RU" sz="16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на территории</a:t>
                      </a:r>
                      <a:endParaRPr lang="ru-RU" sz="1600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№ 209</a:t>
                      </a:r>
                      <a:endParaRPr lang="ru-RU" sz="1600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4443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«Центр игровой поддержки и организации </a:t>
                      </a:r>
                      <a:r>
                        <a:rPr lang="ru-RU" sz="1600" kern="1200" dirty="0" err="1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психилого</a:t>
                      </a:r>
                      <a:r>
                        <a:rPr lang="ru-RU" sz="1600" kern="1200" dirty="0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-педагогического сопровождения ребёнка. Первые шаги»</a:t>
                      </a:r>
                      <a:r>
                        <a:rPr lang="ru-RU" sz="16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 на территории</a:t>
                      </a:r>
                      <a:endParaRPr lang="ru-RU" sz="1600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№ 233</a:t>
                      </a:r>
                      <a:endParaRPr lang="ru-RU" sz="1600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3009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1-2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341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Группа «Вместе с мамой» </a:t>
                      </a:r>
                      <a:r>
                        <a:rPr lang="ru-RU" sz="16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на территории</a:t>
                      </a:r>
                      <a:endParaRPr lang="ru-RU" sz="1600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№ 365, 465,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561, 573</a:t>
                      </a:r>
                      <a:endParaRPr lang="ru-RU" sz="1600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853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«Родительские сборы»</a:t>
                      </a:r>
                      <a:endParaRPr lang="ru-RU" sz="1600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№ 23 </a:t>
                      </a:r>
                      <a:endParaRPr lang="ru-RU" sz="1600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930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600" kern="1200" dirty="0" err="1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Волонтерство</a:t>
                      </a:r>
                      <a:r>
                        <a:rPr lang="ru-RU" sz="1600" kern="1200" dirty="0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» </a:t>
                      </a:r>
                      <a:r>
                        <a:rPr lang="ru-RU" sz="16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на территории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№ 46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5210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dirty="0">
                        <a:solidFill>
                          <a:srgbClr val="000099"/>
                        </a:solidFill>
                        <a:effectLst/>
                        <a:latin typeface="Bookman Old Style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«Летний (зимний) детско-родительский лагерь» </a:t>
                      </a:r>
                      <a:endParaRPr lang="ru-RU" sz="1600" dirty="0">
                        <a:solidFill>
                          <a:srgbClr val="000099"/>
                        </a:solidFill>
                        <a:effectLst/>
                        <a:latin typeface="Bookman Old Style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38</a:t>
                      </a:r>
                      <a:endParaRPr lang="ru-RU" sz="1600" dirty="0">
                        <a:solidFill>
                          <a:srgbClr val="000099"/>
                        </a:solidFill>
                        <a:effectLst/>
                        <a:latin typeface="Bookman Old Style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860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dirty="0">
                        <a:solidFill>
                          <a:srgbClr val="000099"/>
                        </a:solidFill>
                        <a:effectLst/>
                        <a:latin typeface="Bookman Old Style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«Лето-парк</a:t>
                      </a:r>
                      <a:r>
                        <a:rPr lang="ru-RU" sz="1600" dirty="0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dirty="0">
                        <a:solidFill>
                          <a:srgbClr val="000099"/>
                        </a:solidFill>
                        <a:effectLst/>
                        <a:latin typeface="Bookman Old Style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99"/>
                          </a:solidFill>
                          <a:effectLst/>
                          <a:latin typeface="Bookman Old Style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35</a:t>
                      </a:r>
                      <a:endParaRPr lang="ru-RU" sz="1600" dirty="0">
                        <a:solidFill>
                          <a:srgbClr val="000099"/>
                        </a:solidFill>
                        <a:effectLst/>
                        <a:latin typeface="Bookman Old Style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61841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51053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181331"/>
              </p:ext>
            </p:extLst>
          </p:nvPr>
        </p:nvGraphicFramePr>
        <p:xfrm>
          <a:off x="251520" y="697705"/>
          <a:ext cx="8424937" cy="5376865"/>
        </p:xfrm>
        <a:graphic>
          <a:graphicData uri="http://schemas.openxmlformats.org/drawingml/2006/table">
            <a:tbl>
              <a:tblPr/>
              <a:tblGrid>
                <a:gridCol w="4584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938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47260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8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600" b="1" dirty="0" err="1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600" b="1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600" b="1" dirty="0" err="1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600" b="1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Наименование вариативной формы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Особенности </a:t>
                      </a:r>
                      <a:r>
                        <a:rPr lang="ru-RU" sz="1600" b="1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 вариативных</a:t>
                      </a:r>
                      <a:r>
                        <a:rPr lang="ru-RU" sz="1600" b="1" baseline="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форм</a:t>
                      </a:r>
                      <a:endParaRPr lang="ru-RU" sz="1600" b="1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78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600" b="0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600" b="0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kern="12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+mn-ea"/>
                          <a:cs typeface="Times New Roman" pitchFamily="18" charset="0"/>
                        </a:rPr>
                        <a:t>консультативная помощь специалистов МДОО</a:t>
                      </a:r>
                      <a:r>
                        <a:rPr lang="ru-RU" sz="1600" b="0" i="0" kern="1200" baseline="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+mn-ea"/>
                          <a:cs typeface="Times New Roman" pitchFamily="18" charset="0"/>
                        </a:rPr>
                        <a:t>для родителей (законных представителей) на территории</a:t>
                      </a:r>
                      <a:r>
                        <a:rPr lang="en-US" sz="1600" b="0" i="0" kern="1200" baseline="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baseline="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+mn-ea"/>
                          <a:cs typeface="Times New Roman" pitchFamily="18" charset="0"/>
                        </a:rPr>
                        <a:t>МБДОО</a:t>
                      </a:r>
                      <a:endParaRPr lang="ru-RU" sz="1600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280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«Педагогический патронаж»</a:t>
                      </a:r>
                      <a:endParaRPr lang="ru-RU" sz="1600" b="0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810" algn="just">
                        <a:spcAft>
                          <a:spcPts val="0"/>
                        </a:spcAft>
                      </a:pPr>
                      <a:r>
                        <a:rPr lang="ru-RU" sz="1600" b="0" i="0" kern="12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+mn-ea"/>
                          <a:cs typeface="Times New Roman" pitchFamily="18" charset="0"/>
                        </a:rPr>
                        <a:t>мероприятия для детей (как в условиях МДОО, так и в домашних условиях), педагогическое просвещение родителей (законных представителей) ребенка, групповые мастер-классы по обогащению домашней развивающей среды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99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«Родительский </a:t>
                      </a:r>
                      <a:r>
                        <a:rPr lang="ru-RU" sz="1600" b="0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игровой </a:t>
                      </a:r>
                      <a:r>
                        <a:rPr lang="ru-RU" sz="1600" b="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стенд»</a:t>
                      </a:r>
                      <a:endParaRPr lang="ru-RU" sz="1600" b="0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kern="12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+mn-ea"/>
                          <a:cs typeface="Times New Roman" pitchFamily="18" charset="0"/>
                        </a:rPr>
                        <a:t>содержательное игровое взаимодействие родителей (законных представителей) и детей под руководством специалистов МДОО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6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«Вместе с мамой»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kern="12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+mn-ea"/>
                          <a:cs typeface="Times New Roman" pitchFamily="18" charset="0"/>
                        </a:rPr>
                        <a:t>самостоятельные игровые занятия родителей (законных представителей) с детьми под руководством специалистов МДОО</a:t>
                      </a:r>
                      <a:endParaRPr lang="ru-RU" sz="1600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1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</a:t>
                      </a:r>
                      <a:endParaRPr lang="ru-RU" sz="1600" b="0" dirty="0" smtClean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ru-RU" sz="1600" b="0" dirty="0">
                          <a:solidFill>
                            <a:srgbClr val="000099"/>
                          </a:solidFill>
                          <a:latin typeface="Bookman Old Style" pitchFamily="18" charset="0"/>
                          <a:ea typeface="Calibri"/>
                          <a:cs typeface="Times New Roman" pitchFamily="18" charset="0"/>
                        </a:rPr>
                        <a:t>Первые шаги»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kern="1200" dirty="0" smtClean="0">
                          <a:solidFill>
                            <a:srgbClr val="000099"/>
                          </a:solidFill>
                          <a:latin typeface="Bookman Old Style" pitchFamily="18" charset="0"/>
                          <a:ea typeface="+mn-ea"/>
                          <a:cs typeface="Times New Roman" pitchFamily="18" charset="0"/>
                        </a:rPr>
                        <a:t>игровая деятельность специалистов МДОО с детьми в отсутствие родителей (законных представителей)</a:t>
                      </a:r>
                      <a:endParaRPr lang="ru-RU" sz="1600" dirty="0">
                        <a:solidFill>
                          <a:srgbClr val="000099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68688" algn="l"/>
              </a:tabLst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228600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ОСОБЕННОСТИ ВАРИАТИВНЫХ ФОРМ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4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92480" cy="863823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Изменения процедуры при комплектовании МДОО</a:t>
            </a:r>
            <a:endParaRPr lang="en-US" sz="1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827584" y="1052736"/>
            <a:ext cx="7992888" cy="315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indent="-285750" eaLnBrk="0" hangingPunct="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Закрепление территорий за МДОО (с 01.04.2014);</a:t>
            </a:r>
          </a:p>
          <a:p>
            <a:pPr marL="285750" indent="-285750" eaLnBrk="0" hangingPunct="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Автоматизированное распределение мест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;</a:t>
            </a:r>
          </a:p>
          <a:p>
            <a:pPr marL="285750" indent="-285750" eaLnBrk="0" hangingPunct="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Обеспечение «прозрачности» и открытости процедуры распределения мест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;</a:t>
            </a:r>
          </a:p>
          <a:p>
            <a:pPr marL="285750" indent="-285750" eaLnBrk="0" hangingPunct="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Предоставление дошкольного образования для детей с 2 - х лет;</a:t>
            </a:r>
          </a:p>
          <a:p>
            <a:pPr marL="285750" indent="-285750" eaLnBrk="0" hangingPunct="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Процедура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информирования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; </a:t>
            </a:r>
          </a:p>
          <a:p>
            <a:pPr marL="285750" indent="-285750" eaLnBrk="0" hangingPunct="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Включение руководителей МДОО в работу с системой АИС «Образование».</a:t>
            </a:r>
          </a:p>
          <a:p>
            <a:pPr eaLnBrk="0" hangingPunct="0">
              <a:buClr>
                <a:srgbClr val="FF0000"/>
              </a:buClr>
            </a:pP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8195" name="Picture 3" descr="C:\Users\olga\Desktop\день открытых дверей\Ленинский\фото\IMG_38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694" y="4005064"/>
            <a:ext cx="3611588" cy="240890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olga\Desktop\день открытых дверей\Ленинский\фото\1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775" y="4030663"/>
            <a:ext cx="3812665" cy="238330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4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42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42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42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42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332656"/>
            <a:ext cx="72810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Модель работы по зачислению </a:t>
            </a:r>
            <a:r>
              <a:rPr lang="ru-RU" altLang="ru-RU" b="1" kern="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детей в </a:t>
            </a:r>
            <a:r>
              <a:rPr lang="ru-RU" altLang="ru-RU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МДОО</a:t>
            </a:r>
          </a:p>
          <a:p>
            <a:endParaRPr lang="ru-RU" dirty="0"/>
          </a:p>
        </p:txBody>
      </p:sp>
      <p:sp>
        <p:nvSpPr>
          <p:cNvPr id="3" name="Багетная рамка 2"/>
          <p:cNvSpPr/>
          <p:nvPr/>
        </p:nvSpPr>
        <p:spPr>
          <a:xfrm>
            <a:off x="178329" y="1556792"/>
            <a:ext cx="2880000" cy="3096343"/>
          </a:xfrm>
          <a:prstGeom prst="bevel">
            <a:avLst>
              <a:gd name="adj" fmla="val 4428"/>
            </a:avLst>
          </a:prstGeom>
          <a:gradFill rotWithShape="1">
            <a:gsLst>
              <a:gs pos="17500">
                <a:srgbClr val="DFFDB5"/>
              </a:gs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 eaLnBrk="0" hangingPunct="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200" dirty="0">
                <a:solidFill>
                  <a:srgbClr val="000099"/>
                </a:solidFill>
                <a:latin typeface="Bookman Old Style" pitchFamily="18" charset="0"/>
              </a:rPr>
              <a:t>Направление в МДОО списков детей;</a:t>
            </a:r>
          </a:p>
          <a:p>
            <a:pPr marL="285750" indent="-285750" eaLnBrk="0" hangingPunct="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200" dirty="0">
                <a:solidFill>
                  <a:srgbClr val="000099"/>
                </a:solidFill>
                <a:latin typeface="Bookman Old Style" pitchFamily="18" charset="0"/>
              </a:rPr>
              <a:t>Прием и регистрация заявлений на смену;</a:t>
            </a:r>
          </a:p>
          <a:p>
            <a:pPr marL="285750" indent="-285750" eaLnBrk="0" hangingPunct="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200" dirty="0">
                <a:solidFill>
                  <a:srgbClr val="000099"/>
                </a:solidFill>
                <a:latin typeface="Bookman Old Style" pitchFamily="18" charset="0"/>
              </a:rPr>
              <a:t>Анализ данных о количестве зачисленных детей и количестве вакантных мест;</a:t>
            </a:r>
          </a:p>
          <a:p>
            <a:pPr marL="285750" indent="-285750" eaLnBrk="0" hangingPunct="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200" dirty="0">
                <a:solidFill>
                  <a:srgbClr val="000099"/>
                </a:solidFill>
                <a:latin typeface="Bookman Old Style" pitchFamily="18" charset="0"/>
              </a:rPr>
              <a:t>Формирование списков к заседанию комиссии</a:t>
            </a: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</a:rPr>
              <a:t>.</a:t>
            </a:r>
            <a:endParaRPr lang="en-US" sz="14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3187727" y="1556793"/>
            <a:ext cx="2879999" cy="3096342"/>
          </a:xfrm>
          <a:prstGeom prst="bevel">
            <a:avLst>
              <a:gd name="adj" fmla="val 4127"/>
            </a:avLst>
          </a:prstGeom>
          <a:solidFill>
            <a:srgbClr val="FFFFCC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2420938" algn="l"/>
              </a:tabLst>
            </a:pPr>
            <a:r>
              <a:rPr lang="ru-RU" sz="1200" dirty="0">
                <a:solidFill>
                  <a:srgbClr val="0000CC"/>
                </a:solidFill>
                <a:latin typeface="Book Antiqua" panose="02040602050305030304" pitchFamily="18" charset="0"/>
              </a:rPr>
              <a:t>Получение Распоряжений, списков детей;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2420938" algn="l"/>
              </a:tabLst>
            </a:pPr>
            <a:r>
              <a:rPr lang="ru-RU" sz="1200" dirty="0">
                <a:solidFill>
                  <a:srgbClr val="0000CC"/>
                </a:solidFill>
                <a:latin typeface="Book Antiqua" panose="02040602050305030304" pitchFamily="18" charset="0"/>
              </a:rPr>
              <a:t>Информирование родителей о предоставлении места;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2420938" algn="l"/>
              </a:tabLst>
            </a:pPr>
            <a:r>
              <a:rPr lang="ru-RU" sz="1200" dirty="0">
                <a:solidFill>
                  <a:srgbClr val="0000CC"/>
                </a:solidFill>
                <a:latin typeface="Book Antiqua" panose="02040602050305030304" pitchFamily="18" charset="0"/>
              </a:rPr>
              <a:t>Выполнение действий в системе АИС «Образование»;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2420938" algn="l"/>
              </a:tabLst>
            </a:pPr>
            <a:r>
              <a:rPr lang="ru-RU" sz="1200" dirty="0">
                <a:solidFill>
                  <a:srgbClr val="0000CC"/>
                </a:solidFill>
                <a:latin typeface="Book Antiqua" panose="02040602050305030304" pitchFamily="18" charset="0"/>
              </a:rPr>
              <a:t>Работа с родителями, формирование личных дел.</a:t>
            </a:r>
          </a:p>
          <a:p>
            <a:pPr marL="285750" lvl="0" indent="-285750" algn="ctr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2065338" algn="l"/>
              </a:tabLst>
            </a:pPr>
            <a:endParaRPr lang="ru-RU" sz="1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6206118" y="1556792"/>
            <a:ext cx="2854796" cy="3096343"/>
          </a:xfrm>
          <a:prstGeom prst="bevel">
            <a:avLst>
              <a:gd name="adj" fmla="val 4888"/>
            </a:avLst>
          </a:prstGeom>
          <a:solidFill>
            <a:srgbClr val="F79646">
              <a:lumMod val="20000"/>
              <a:lumOff val="80000"/>
            </a:srgbClr>
          </a:soli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2065338" algn="l"/>
              </a:tabLst>
            </a:pPr>
            <a:r>
              <a:rPr lang="ru-RU" sz="1200" dirty="0">
                <a:solidFill>
                  <a:srgbClr val="0000CC"/>
                </a:solidFill>
                <a:latin typeface="Book Antiqua" panose="02040602050305030304" pitchFamily="18" charset="0"/>
              </a:rPr>
              <a:t>Контроль обновления информации на ЕПГУ;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2065338" algn="l"/>
              </a:tabLst>
            </a:pPr>
            <a:r>
              <a:rPr lang="ru-RU" sz="1200" dirty="0">
                <a:solidFill>
                  <a:srgbClr val="0000CC"/>
                </a:solidFill>
                <a:latin typeface="Book Antiqua" panose="02040602050305030304" pitchFamily="18" charset="0"/>
              </a:rPr>
              <a:t>Принятие решения о зачислении ребенка на предоставленное место;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2065338" algn="l"/>
              </a:tabLst>
            </a:pPr>
            <a:r>
              <a:rPr lang="ru-RU" sz="1200" dirty="0">
                <a:solidFill>
                  <a:srgbClr val="0000CC"/>
                </a:solidFill>
                <a:latin typeface="Book Antiqua" panose="02040602050305030304" pitchFamily="18" charset="0"/>
              </a:rPr>
              <a:t>Подготовка и предоставление документов для зачисления ребенка в МДОО;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2065338" algn="l"/>
              </a:tabLst>
            </a:pPr>
            <a:r>
              <a:rPr lang="ru-RU" sz="1200" dirty="0">
                <a:solidFill>
                  <a:srgbClr val="0000CC"/>
                </a:solidFill>
                <a:latin typeface="Book Antiqua" panose="02040602050305030304" pitchFamily="18" charset="0"/>
              </a:rPr>
              <a:t>Заключение договора об образовании.</a:t>
            </a:r>
          </a:p>
        </p:txBody>
      </p:sp>
      <p:sp>
        <p:nvSpPr>
          <p:cNvPr id="7" name="Багетная рамка 6"/>
          <p:cNvSpPr/>
          <p:nvPr/>
        </p:nvSpPr>
        <p:spPr>
          <a:xfrm>
            <a:off x="6180914" y="836712"/>
            <a:ext cx="2880000" cy="540931"/>
          </a:xfrm>
          <a:prstGeom prst="bevel">
            <a:avLst/>
          </a:prstGeom>
          <a:solidFill>
            <a:srgbClr val="F79646">
              <a:lumMod val="60000"/>
              <a:lumOff val="40000"/>
            </a:srgbClr>
          </a:soli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>
              <a:buClr>
                <a:srgbClr val="FF0000"/>
              </a:buClr>
            </a:pPr>
            <a:r>
              <a:rPr lang="ru-RU" sz="1400" b="1" dirty="0">
                <a:solidFill>
                  <a:srgbClr val="FF0000"/>
                </a:solidFill>
                <a:latin typeface="Book Antiqua" panose="02040602050305030304" pitchFamily="18" charset="0"/>
              </a:rPr>
              <a:t>Родители </a:t>
            </a:r>
            <a:endParaRPr lang="ru-RU" sz="1400" b="1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algn="ctr" eaLnBrk="0" hangingPunct="0">
              <a:buClr>
                <a:srgbClr val="FF0000"/>
              </a:buClr>
            </a:pPr>
            <a:r>
              <a:rPr lang="ru-RU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(</a:t>
            </a:r>
            <a:r>
              <a:rPr lang="ru-RU" sz="1400" b="1" dirty="0">
                <a:solidFill>
                  <a:srgbClr val="FF0000"/>
                </a:solidFill>
                <a:latin typeface="Book Antiqua" panose="02040602050305030304" pitchFamily="18" charset="0"/>
              </a:rPr>
              <a:t>законные представители)</a:t>
            </a:r>
          </a:p>
        </p:txBody>
      </p:sp>
      <p:sp>
        <p:nvSpPr>
          <p:cNvPr id="8" name="Багетная рамка 7"/>
          <p:cNvSpPr/>
          <p:nvPr/>
        </p:nvSpPr>
        <p:spPr>
          <a:xfrm>
            <a:off x="147332" y="836712"/>
            <a:ext cx="2880000" cy="540931"/>
          </a:xfrm>
          <a:prstGeom prst="bevel">
            <a:avLst/>
          </a:prstGeom>
          <a:gradFill rotWithShape="1">
            <a:gsLst>
              <a:gs pos="17500">
                <a:srgbClr val="DFFDB5"/>
              </a:gs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lang="ru-RU" sz="1400" b="1" dirty="0">
                <a:solidFill>
                  <a:srgbClr val="FF0000"/>
                </a:solidFill>
                <a:latin typeface="Book Antiqua" pitchFamily="18" charset="0"/>
              </a:rPr>
              <a:t>Управление </a:t>
            </a:r>
            <a:r>
              <a:rPr lang="ru-RU" sz="1400" b="1" dirty="0" smtClean="0">
                <a:solidFill>
                  <a:srgbClr val="FF0000"/>
                </a:solidFill>
                <a:latin typeface="Book Antiqua" pitchFamily="18" charset="0"/>
              </a:rPr>
              <a:t>образования</a:t>
            </a:r>
            <a:endParaRPr lang="ru-RU" sz="14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9" name="Содержимое 6"/>
          <p:cNvSpPr txBox="1">
            <a:spLocks/>
          </p:cNvSpPr>
          <p:nvPr/>
        </p:nvSpPr>
        <p:spPr>
          <a:xfrm>
            <a:off x="3156730" y="836712"/>
            <a:ext cx="2880000" cy="540931"/>
          </a:xfrm>
          <a:prstGeom prst="bevel">
            <a:avLst/>
          </a:prstGeom>
          <a:solidFill>
            <a:srgbClr val="FFFFCC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tabLst>
                <a:tab pos="2514600" algn="l"/>
              </a:tabLst>
              <a:defRPr/>
            </a:pPr>
            <a:r>
              <a:rPr lang="ru-RU" sz="1400" b="1" dirty="0" smtClean="0">
                <a:solidFill>
                  <a:srgbClr val="FF0000"/>
                </a:solidFill>
                <a:latin typeface="Book Antiqua" pitchFamily="18" charset="0"/>
              </a:rPr>
              <a:t>МДОО</a:t>
            </a:r>
            <a:endParaRPr lang="ru-RU" sz="14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10" name="Содержимое 6"/>
          <p:cNvSpPr txBox="1">
            <a:spLocks/>
          </p:cNvSpPr>
          <p:nvPr/>
        </p:nvSpPr>
        <p:spPr>
          <a:xfrm>
            <a:off x="323528" y="5517232"/>
            <a:ext cx="8568952" cy="864096"/>
          </a:xfrm>
          <a:prstGeom prst="bevel">
            <a:avLst>
              <a:gd name="adj" fmla="val 4269"/>
            </a:avLst>
          </a:prstGeom>
          <a:solidFill>
            <a:srgbClr val="EAF2FA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1800" b="1" dirty="0">
                <a:solidFill>
                  <a:srgbClr val="FF0000"/>
                </a:solidFill>
                <a:latin typeface="Bookman Old Style" pitchFamily="18" charset="0"/>
                <a:cs typeface="Arial" charset="0"/>
              </a:rPr>
              <a:t>Результат: </a:t>
            </a:r>
            <a:endParaRPr lang="ru-RU" sz="1800" b="1" dirty="0" smtClean="0">
              <a:solidFill>
                <a:srgbClr val="FF0000"/>
              </a:solidFill>
              <a:latin typeface="Bookman Old Style" pitchFamily="18" charset="0"/>
              <a:cs typeface="Arial" charset="0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1800" b="1" dirty="0" smtClean="0">
                <a:solidFill>
                  <a:srgbClr val="0000FF"/>
                </a:solidFill>
                <a:latin typeface="Bookman Old Style" pitchFamily="18" charset="0"/>
                <a:cs typeface="Arial" charset="0"/>
              </a:rPr>
              <a:t>оказание </a:t>
            </a:r>
            <a:r>
              <a:rPr lang="ru-RU" sz="1800" b="1" dirty="0">
                <a:solidFill>
                  <a:srgbClr val="0000FF"/>
                </a:solidFill>
                <a:latin typeface="Bookman Old Style" pitchFamily="18" charset="0"/>
                <a:cs typeface="Arial" charset="0"/>
              </a:rPr>
              <a:t>услуги по предоставлению дошкольного образования</a:t>
            </a:r>
          </a:p>
        </p:txBody>
      </p:sp>
      <p:sp>
        <p:nvSpPr>
          <p:cNvPr id="11" name="Содержимое 6"/>
          <p:cNvSpPr txBox="1">
            <a:spLocks/>
          </p:cNvSpPr>
          <p:nvPr/>
        </p:nvSpPr>
        <p:spPr>
          <a:xfrm>
            <a:off x="899592" y="4754528"/>
            <a:ext cx="3528392" cy="661309"/>
          </a:xfrm>
          <a:prstGeom prst="bevel">
            <a:avLst/>
          </a:prstGeom>
          <a:solidFill>
            <a:srgbClr val="EAF2FA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dirty="0">
                <a:solidFill>
                  <a:srgbClr val="FF0000"/>
                </a:solidFill>
              </a:rPr>
              <a:t>Соблюдение законодательства</a:t>
            </a:r>
          </a:p>
        </p:txBody>
      </p:sp>
      <p:sp>
        <p:nvSpPr>
          <p:cNvPr id="12" name="Содержимое 6"/>
          <p:cNvSpPr txBox="1">
            <a:spLocks/>
          </p:cNvSpPr>
          <p:nvPr/>
        </p:nvSpPr>
        <p:spPr>
          <a:xfrm>
            <a:off x="4716016" y="4754527"/>
            <a:ext cx="3464587" cy="661309"/>
          </a:xfrm>
          <a:prstGeom prst="bevel">
            <a:avLst/>
          </a:prstGeom>
          <a:solidFill>
            <a:srgbClr val="EAF2FA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dirty="0">
                <a:solidFill>
                  <a:srgbClr val="FF0000"/>
                </a:solidFill>
              </a:rPr>
              <a:t>Контроль правоохранительных  органов</a:t>
            </a:r>
          </a:p>
        </p:txBody>
      </p:sp>
    </p:spTree>
    <p:extLst>
      <p:ext uri="{BB962C8B-B14F-4D97-AF65-F5344CB8AC3E}">
        <p14:creationId xmlns:p14="http://schemas.microsoft.com/office/powerpoint/2010/main" val="168864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980728"/>
            <a:ext cx="835292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0099"/>
                </a:solidFill>
                <a:latin typeface="Bookman Old Style" pitchFamily="18" charset="0"/>
              </a:rPr>
              <a:t>В связи с введением в действие ограничительных мер, озвученных в 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Указе </a:t>
            </a:r>
            <a:r>
              <a:rPr lang="ru-RU" dirty="0">
                <a:solidFill>
                  <a:srgbClr val="000099"/>
                </a:solidFill>
                <a:latin typeface="Bookman Old Style" pitchFamily="18" charset="0"/>
              </a:rPr>
              <a:t>Губернатора Свердловской области от 30.03.2020 № 151-УГ, в Постановлении Главы города Екатеринбурга от 20.03.2020 № 556, приём граждан должностными лицами Администрации города Екатеринбурга её отраслевых (функциональных) и территориальных органов </a:t>
            </a:r>
            <a:r>
              <a:rPr lang="ru-RU" b="1" dirty="0">
                <a:solidFill>
                  <a:srgbClr val="000099"/>
                </a:solidFill>
                <a:latin typeface="Bookman Old Style" pitchFamily="18" charset="0"/>
              </a:rPr>
              <a:t>ограничен</a:t>
            </a:r>
            <a:r>
              <a:rPr lang="ru-RU" dirty="0">
                <a:solidFill>
                  <a:srgbClr val="000099"/>
                </a:solidFill>
                <a:latin typeface="Bookman Old Style" pitchFamily="18" charset="0"/>
              </a:rPr>
              <a:t> до принятия решения об отмене дополнительных мер о 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защите населения.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Заявления (на смену МДОО, год старше, восстановление в очереди, постановка на очередь и др.) от родителей (законных представителей) направляются </a:t>
            </a:r>
            <a:r>
              <a:rPr lang="ru-RU" dirty="0">
                <a:solidFill>
                  <a:srgbClr val="000099"/>
                </a:solidFill>
                <a:latin typeface="Bookman Old Style" pitchFamily="18" charset="0"/>
              </a:rPr>
              <a:t>в электронном виде на 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почту управления образования Ленинского района: 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</a:pPr>
            <a:r>
              <a:rPr lang="en-US" b="1" dirty="0" smtClean="0">
                <a:solidFill>
                  <a:srgbClr val="FF0000"/>
                </a:solidFill>
                <a:latin typeface="Bookman Old Style" pitchFamily="18" charset="0"/>
              </a:rPr>
              <a:t>lenotdel.bk.ru</a:t>
            </a:r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С заведующими МДОО родители (законные представители) могут общаться по средствам телефонной связи, а так же по электронной почте, указанной на официальном сайте каждой образовательной организации.</a:t>
            </a:r>
            <a:endParaRPr lang="ru-RU" dirty="0">
              <a:solidFill>
                <a:srgbClr val="000099"/>
              </a:solidFill>
              <a:latin typeface="Bookman Old Style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ru-RU" sz="1600" b="1" dirty="0">
              <a:solidFill>
                <a:srgbClr val="000099"/>
              </a:solidFill>
              <a:effectLst/>
              <a:latin typeface="Bookman Old Style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9672" y="260648"/>
            <a:ext cx="6370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Приём граждан во время ограничительных мер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960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0" t="41559" r="21597" b="-14285"/>
          <a:stretch/>
        </p:blipFill>
        <p:spPr>
          <a:xfrm>
            <a:off x="1835696" y="2852936"/>
            <a:ext cx="4968552" cy="44606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187624" y="188640"/>
            <a:ext cx="6734086" cy="25545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i="1" dirty="0">
                <a:ln/>
                <a:solidFill>
                  <a:schemeClr val="accent3"/>
                </a:solidFill>
                <a:latin typeface="Georgia" panose="02040502050405020303" pitchFamily="18" charset="0"/>
              </a:rPr>
              <a:t>Муниципальное бюджетное дошкольное образовательное учреждение </a:t>
            </a:r>
            <a:endParaRPr lang="ru-RU" sz="3200" b="1" i="1" dirty="0" smtClean="0">
              <a:ln/>
              <a:solidFill>
                <a:schemeClr val="accent3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3200" b="1" i="1" dirty="0" smtClean="0">
                <a:ln/>
                <a:solidFill>
                  <a:schemeClr val="accent3"/>
                </a:solidFill>
                <a:latin typeface="Georgia" panose="02040502050405020303" pitchFamily="18" charset="0"/>
              </a:rPr>
              <a:t>детский </a:t>
            </a:r>
            <a:r>
              <a:rPr lang="ru-RU" sz="3200" b="1" i="1" dirty="0">
                <a:ln/>
                <a:solidFill>
                  <a:schemeClr val="accent3"/>
                </a:solidFill>
                <a:latin typeface="Georgia" panose="02040502050405020303" pitchFamily="18" charset="0"/>
              </a:rPr>
              <a:t>сад № 561</a:t>
            </a:r>
            <a:endParaRPr lang="ru-RU" sz="3200" b="1" i="1" dirty="0">
              <a:ln/>
              <a:solidFill>
                <a:schemeClr val="accent3"/>
              </a:solidFill>
              <a:latin typeface="Georgia" panose="020405020504050203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5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1580" y="260648"/>
            <a:ext cx="75608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000099"/>
                </a:solidFill>
                <a:latin typeface="+mn-lt"/>
              </a:rPr>
              <a:t>Основанием для начала процедуры приема (зачисления) ребенка в МБДОУ детский сад № 561 является решение городской комиссии об утверждении списка учётных детей, подлежащих обучению по образовательным программам дошкольного образования, которым предоставлено место в МБДОУ детский сад №561</a:t>
            </a:r>
            <a:endParaRPr lang="ru-RU" sz="2000" dirty="0">
              <a:solidFill>
                <a:srgbClr val="000099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72" y="2487672"/>
            <a:ext cx="2636066" cy="4082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https://561.tvoysadik.ru/upload/ts561_new/images/big/9b/b9/9bb926c07e2ad41d61253051339948f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83"/>
          <a:stretch/>
        </p:blipFill>
        <p:spPr bwMode="auto">
          <a:xfrm>
            <a:off x="4572000" y="2487672"/>
            <a:ext cx="3384376" cy="40980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736290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4741863" y="3213100"/>
            <a:ext cx="4402137" cy="33480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/>
              <a:t>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/>
              <a:t>    </a:t>
            </a:r>
            <a:endParaRPr lang="ru-RU" sz="2800" b="1" i="1" dirty="0" smtClean="0"/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179512" y="254362"/>
            <a:ext cx="8568952" cy="577949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Дошкольные образовательные организации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Ленинского района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980728"/>
            <a:ext cx="7992888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  <a:latin typeface="Bookman Old Style" pitchFamily="18" charset="0"/>
              </a:rPr>
              <a:t>51 детский сад, расположенный в 54 </a:t>
            </a:r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зданиях</a:t>
            </a:r>
          </a:p>
          <a:p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из них:</a:t>
            </a:r>
          </a:p>
          <a:p>
            <a:pPr marL="285750" indent="-285750" algn="ctr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19 автономных</a:t>
            </a:r>
          </a:p>
          <a:p>
            <a:pPr marL="285750" indent="-285750" algn="ctr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32 бюджетных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</a:pP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в том числе: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1 </a:t>
            </a:r>
            <a:r>
              <a:rPr lang="ru-RU" dirty="0">
                <a:solidFill>
                  <a:srgbClr val="000099"/>
                </a:solidFill>
                <a:latin typeface="Bookman Old Style" pitchFamily="18" charset="0"/>
              </a:rPr>
              <a:t>для детей с нарушением зрения (МДОО №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46),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1 </a:t>
            </a:r>
            <a:r>
              <a:rPr lang="ru-RU" dirty="0">
                <a:solidFill>
                  <a:srgbClr val="000099"/>
                </a:solidFill>
                <a:latin typeface="Bookman Old Style" pitchFamily="18" charset="0"/>
              </a:rPr>
              <a:t>для детей с нарушением речи и интеллектуального развития (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МДОО № 49),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dirty="0">
                <a:solidFill>
                  <a:srgbClr val="000099"/>
                </a:solidFill>
                <a:latin typeface="Bookman Old Style" pitchFamily="18" charset="0"/>
              </a:rPr>
              <a:t>для детей с туберкулезной интоксикацией и часто болеющих 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детей, группы </a:t>
            </a:r>
            <a:r>
              <a:rPr lang="ru-RU" dirty="0">
                <a:solidFill>
                  <a:srgbClr val="000099"/>
                </a:solidFill>
                <a:latin typeface="Bookman Old Style" pitchFamily="18" charset="0"/>
              </a:rPr>
              <a:t>оздоровительной направленности (МДОО 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№ 156</a:t>
            </a:r>
            <a:r>
              <a:rPr lang="ru-RU" dirty="0">
                <a:solidFill>
                  <a:srgbClr val="000099"/>
                </a:solidFill>
                <a:latin typeface="Bookman Old Style" pitchFamily="18" charset="0"/>
              </a:rPr>
              <a:t>)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1 </a:t>
            </a:r>
            <a:r>
              <a:rPr lang="ru-RU" dirty="0">
                <a:solidFill>
                  <a:srgbClr val="000099"/>
                </a:solidFill>
                <a:latin typeface="Bookman Old Style" pitchFamily="18" charset="0"/>
              </a:rPr>
              <a:t>для детей с нарушением опорно-двигательного аппарата (МДОО № 342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).</a:t>
            </a:r>
          </a:p>
          <a:p>
            <a:pPr marL="285750" indent="-285750">
              <a:buClr>
                <a:srgbClr val="FF0000"/>
              </a:buClr>
              <a:buFont typeface="Wingdings" pitchFamily="2" charset="2"/>
              <a:buChar char="Ø"/>
            </a:pPr>
            <a:endParaRPr lang="ru-RU" dirty="0">
              <a:solidFill>
                <a:srgbClr val="000099"/>
              </a:solidFill>
              <a:latin typeface="Bookman Old Style" pitchFamily="18" charset="0"/>
            </a:endParaRPr>
          </a:p>
          <a:p>
            <a:pPr algn="ctr">
              <a:buClr>
                <a:srgbClr val="FF0000"/>
              </a:buClr>
            </a:pPr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Детский сады Ленинского района посещает </a:t>
            </a:r>
          </a:p>
          <a:p>
            <a:pPr algn="ctr">
              <a:buClr>
                <a:srgbClr val="FF0000"/>
              </a:buClr>
            </a:pPr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более </a:t>
            </a:r>
            <a:r>
              <a:rPr lang="ru-RU" b="1" dirty="0">
                <a:solidFill>
                  <a:srgbClr val="000099"/>
                </a:solidFill>
                <a:latin typeface="Bookman Old Style" pitchFamily="18" charset="0"/>
              </a:rPr>
              <a:t>13 тысяч воспитанников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260648"/>
            <a:ext cx="79928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dirty="0" smtClean="0">
                <a:solidFill>
                  <a:srgbClr val="000099"/>
                </a:solidFill>
                <a:latin typeface="+mn-lt"/>
              </a:rPr>
              <a:t>В соответствии с установленным Порядком в период </a:t>
            </a:r>
            <a:r>
              <a:rPr lang="ru-RU" dirty="0" smtClean="0">
                <a:solidFill>
                  <a:srgbClr val="FF0000"/>
                </a:solidFill>
                <a:latin typeface="+mn-lt"/>
              </a:rPr>
              <a:t>основного </a:t>
            </a:r>
            <a:r>
              <a:rPr lang="ru-RU" dirty="0" smtClean="0">
                <a:solidFill>
                  <a:srgbClr val="000099"/>
                </a:solidFill>
                <a:latin typeface="+mn-lt"/>
              </a:rPr>
              <a:t>комплектования прием детей в МБДОУ детский сад №561 осуществляется до 30 июня, а в период </a:t>
            </a:r>
            <a:r>
              <a:rPr lang="ru-RU" dirty="0" smtClean="0">
                <a:solidFill>
                  <a:srgbClr val="FF0000"/>
                </a:solidFill>
                <a:latin typeface="+mn-lt"/>
              </a:rPr>
              <a:t>дополнительного </a:t>
            </a:r>
            <a:r>
              <a:rPr lang="ru-RU" dirty="0" smtClean="0">
                <a:solidFill>
                  <a:srgbClr val="000099"/>
                </a:solidFill>
                <a:latin typeface="+mn-lt"/>
              </a:rPr>
              <a:t>комплектования в течении 2 месяцев с момента утверждения поимённых списков на основании следующих документов: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0099"/>
                </a:solidFill>
                <a:latin typeface="+mn-lt"/>
              </a:rPr>
              <a:t>Личного заявления родителей (законного представителя) ребенка;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0099"/>
                </a:solidFill>
                <a:latin typeface="+mn-lt"/>
              </a:rPr>
              <a:t>Оригинал документа, удостоверяющего личность родителя (законного представителя) ребенка;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0099"/>
                </a:solidFill>
                <a:latin typeface="+mn-lt"/>
              </a:rPr>
              <a:t>Оригинал медицинского заключения ребенка. </a:t>
            </a:r>
            <a:endParaRPr lang="ru-RU" dirty="0">
              <a:solidFill>
                <a:srgbClr val="000099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789040"/>
            <a:ext cx="3707904" cy="2780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04" y="3789039"/>
            <a:ext cx="3708412" cy="27813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727054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5229200"/>
            <a:ext cx="76328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000099"/>
                </a:solidFill>
                <a:latin typeface="+mn-lt"/>
              </a:rPr>
              <a:t>Прием в МБДОУ детский сад №561 осуществляется в течении всего календарного года при наличии свободных мест</a:t>
            </a:r>
            <a:endParaRPr lang="ru-RU" sz="2000" dirty="0">
              <a:solidFill>
                <a:srgbClr val="000099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8640"/>
            <a:ext cx="3729559" cy="48269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 descr="https://561.tvoysadik.ru/upload/ts561_new/images/big/d2/03/d20380feddba64d1e2d40b6b64a4774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8640"/>
            <a:ext cx="3600400" cy="48005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1451370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784976" cy="658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410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323528" y="476672"/>
            <a:ext cx="8229600" cy="5616624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Сеть МДОО Ленинского района</a:t>
            </a:r>
            <a:r>
              <a:rPr lang="ru-RU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endParaRPr lang="ru-RU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just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0099"/>
                </a:solidFill>
                <a:latin typeface="Bookman Old Style" pitchFamily="18" charset="0"/>
              </a:rPr>
              <a:t>предоставляют </a:t>
            </a:r>
            <a:r>
              <a:rPr lang="ru-RU" sz="2000" dirty="0">
                <a:solidFill>
                  <a:srgbClr val="000099"/>
                </a:solidFill>
                <a:latin typeface="Bookman Old Style" pitchFamily="18" charset="0"/>
              </a:rPr>
              <a:t>широкий спектр образовательных услуг, </a:t>
            </a:r>
          </a:p>
          <a:p>
            <a:pPr algn="just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0099"/>
                </a:solidFill>
                <a:latin typeface="Bookman Old Style" pitchFamily="18" charset="0"/>
              </a:rPr>
              <a:t>обеспечивают </a:t>
            </a:r>
            <a:r>
              <a:rPr lang="ru-RU" sz="2000" dirty="0">
                <a:solidFill>
                  <a:srgbClr val="000099"/>
                </a:solidFill>
                <a:latin typeface="Bookman Old Style" pitchFamily="18" charset="0"/>
              </a:rPr>
              <a:t>современное качество дошкольного образования и его доступность для населения района, </a:t>
            </a:r>
            <a:endParaRPr lang="ru-RU" sz="20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just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2000" dirty="0">
                <a:solidFill>
                  <a:srgbClr val="000099"/>
                </a:solidFill>
                <a:latin typeface="Bookman Old Style" pitchFamily="18" charset="0"/>
              </a:rPr>
              <a:t>обеспечивают исполнение федеральных государственных образовательных стандартов</a:t>
            </a:r>
            <a:r>
              <a:rPr lang="ru-RU" sz="2000" dirty="0" smtClean="0">
                <a:solidFill>
                  <a:srgbClr val="000099"/>
                </a:solidFill>
                <a:latin typeface="Bookman Old Style" pitchFamily="18" charset="0"/>
              </a:rPr>
              <a:t>.</a:t>
            </a:r>
          </a:p>
          <a:p>
            <a:pPr marL="0" indent="0" algn="ctr">
              <a:buNone/>
            </a:pPr>
            <a:endParaRPr lang="ru-RU" sz="20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r>
              <a:rPr lang="ru-RU" sz="2000" dirty="0" smtClean="0">
                <a:solidFill>
                  <a:srgbClr val="000099"/>
                </a:solidFill>
                <a:latin typeface="Bookman Old Style" pitchFamily="18" charset="0"/>
              </a:rPr>
              <a:t>Во </a:t>
            </a:r>
            <a:r>
              <a:rPr lang="ru-RU" sz="2000" dirty="0">
                <a:solidFill>
                  <a:srgbClr val="000099"/>
                </a:solidFill>
                <a:latin typeface="Bookman Old Style" pitchFamily="18" charset="0"/>
              </a:rPr>
              <a:t>всех </a:t>
            </a:r>
            <a:r>
              <a:rPr lang="ru-RU" sz="2000" dirty="0" smtClean="0">
                <a:solidFill>
                  <a:srgbClr val="000099"/>
                </a:solidFill>
                <a:latin typeface="Bookman Old Style" pitchFamily="18" charset="0"/>
              </a:rPr>
              <a:t>дошкольных образовательных организациях района </a:t>
            </a:r>
            <a:r>
              <a:rPr lang="ru-RU" sz="2000" dirty="0">
                <a:solidFill>
                  <a:srgbClr val="000099"/>
                </a:solidFill>
                <a:latin typeface="Bookman Old Style" pitchFamily="18" charset="0"/>
              </a:rPr>
              <a:t>созданы благоприятные условия для пребывания дошкольников.</a:t>
            </a:r>
          </a:p>
          <a:p>
            <a:pPr algn="ctr"/>
            <a:endParaRPr lang="ru-RU" sz="2000" dirty="0"/>
          </a:p>
        </p:txBody>
      </p:sp>
      <p:pic>
        <p:nvPicPr>
          <p:cNvPr id="2050" name="Picture 2" descr="C:\Users\olga\Desktop\день открытых дверей\Ленинский\фото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92896"/>
            <a:ext cx="3672408" cy="243909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olga\Desktop\день открытых дверей\Ленинский\фото\DSC_03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492896"/>
            <a:ext cx="3696399" cy="2464267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011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 idx="4294967295"/>
          </p:nvPr>
        </p:nvSpPr>
        <p:spPr>
          <a:xfrm>
            <a:off x="251520" y="91009"/>
            <a:ext cx="8367712" cy="1069975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Порядок комплектования регламентирован нормативно – правовыми документами:</a:t>
            </a:r>
            <a:endParaRPr lang="en-US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7127" name="Text Box 23"/>
          <p:cNvSpPr txBox="1">
            <a:spLocks noChangeArrowheads="1"/>
          </p:cNvSpPr>
          <p:nvPr/>
        </p:nvSpPr>
        <p:spPr bwMode="auto">
          <a:xfrm>
            <a:off x="1042988" y="2708275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dirty="0"/>
              <a:t> </a:t>
            </a:r>
            <a:endParaRPr lang="en-US" b="1" dirty="0"/>
          </a:p>
        </p:txBody>
      </p:sp>
      <p:sp>
        <p:nvSpPr>
          <p:cNvPr id="47129" name="Text Box 25"/>
          <p:cNvSpPr txBox="1">
            <a:spLocks noChangeArrowheads="1"/>
          </p:cNvSpPr>
          <p:nvPr/>
        </p:nvSpPr>
        <p:spPr bwMode="auto">
          <a:xfrm>
            <a:off x="1063625" y="3581400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smtClean="0"/>
              <a:t> </a:t>
            </a:r>
            <a:endParaRPr lang="en-US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51520" y="1556792"/>
            <a:ext cx="818183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Федеральным </a:t>
            </a: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законом от 29.12.2012 № 273-ФЗ «Об образовании в Российской Федерации»;</a:t>
            </a:r>
            <a:endParaRPr lang="ru-RU" sz="1400" dirty="0">
              <a:solidFill>
                <a:srgbClr val="000099"/>
              </a:solidFill>
              <a:latin typeface="Bookman Old Style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Постановлением Главного государственного санитарного врача Российской Федерации от 15.05.2013 № 26 «Об утверждении СанПиН 2.4.1.3049-13 «Санитарно-эпидемиологические требования к устройству, содержанию и организации режима работы дошкольных образовательных организаций»;  </a:t>
            </a:r>
            <a:endParaRPr lang="ru-RU" sz="1400" dirty="0">
              <a:solidFill>
                <a:srgbClr val="000099"/>
              </a:solidFill>
              <a:latin typeface="Bookman Old Style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Порядком </a:t>
            </a: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приема на обучение по образовательным программам дошкольного образования, утвержденным приказом Министерства образования и науки Российской Федерации от 08.04.2014 № 293 «Об утверждении Порядка приема на обучение по образовательным программам дошкольного образования»; </a:t>
            </a:r>
            <a:endParaRPr lang="ru-RU" sz="1400" dirty="0">
              <a:solidFill>
                <a:srgbClr val="000099"/>
              </a:solidFill>
              <a:latin typeface="Bookman Old Style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Приказом </a:t>
            </a: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Министерства образования и науки Российской Федерации от 28.12.2015 № 1527 «Об утверждении Порядка и условий осуществления перевода,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уровню и направленности</a:t>
            </a:r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»;</a:t>
            </a:r>
            <a:endParaRPr lang="ru-RU" sz="1400" dirty="0">
              <a:solidFill>
                <a:srgbClr val="000099"/>
              </a:solidFill>
              <a:latin typeface="Bookman Old Style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36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 idx="4294967295"/>
          </p:nvPr>
        </p:nvSpPr>
        <p:spPr>
          <a:xfrm>
            <a:off x="323528" y="122612"/>
            <a:ext cx="8367712" cy="1069975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Порядок комплектования регламентирован нормативно – правовыми документами:</a:t>
            </a:r>
            <a:endParaRPr lang="en-US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7127" name="Text Box 23"/>
          <p:cNvSpPr txBox="1">
            <a:spLocks noChangeArrowheads="1"/>
          </p:cNvSpPr>
          <p:nvPr/>
        </p:nvSpPr>
        <p:spPr bwMode="auto">
          <a:xfrm>
            <a:off x="1042988" y="2708275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dirty="0"/>
              <a:t> </a:t>
            </a:r>
            <a:endParaRPr lang="en-US" b="1" dirty="0"/>
          </a:p>
        </p:txBody>
      </p:sp>
      <p:sp>
        <p:nvSpPr>
          <p:cNvPr id="47129" name="Text Box 25"/>
          <p:cNvSpPr txBox="1">
            <a:spLocks noChangeArrowheads="1"/>
          </p:cNvSpPr>
          <p:nvPr/>
        </p:nvSpPr>
        <p:spPr bwMode="auto">
          <a:xfrm>
            <a:off x="1063625" y="3581400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smtClean="0"/>
              <a:t> </a:t>
            </a:r>
            <a:endParaRPr lang="en-US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79512" y="1556792"/>
            <a:ext cx="8253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Административным </a:t>
            </a: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регламентом предоставления муниципальной услуги «Прием заявлений, постановка на учет и зачисление детей в образовательные учреждения, реализующие основную общеобразовательную программу дошкольного образования (детские сады)», утвержденным Постановлением Администрации города Екатеринбурга от 29.06.2012 № 2807;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Постановлением Администрации города Екатеринбурга от 18.03.2015 </a:t>
            </a: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№ 689</a:t>
            </a: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 «</a:t>
            </a: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 закреплении</a:t>
            </a: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 территорий муниципального образования «город Екатеринбург» за муниципальными дошкольными образовательными организациями (далее по тексту – Постановление Администрации города Екатеринбурга от 18.03.2015 </a:t>
            </a: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№ 689)</a:t>
            </a: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;</a:t>
            </a:r>
            <a:endParaRPr lang="ru-RU" sz="1400" dirty="0">
              <a:solidFill>
                <a:srgbClr val="000099"/>
              </a:solidFill>
              <a:latin typeface="Bookman Old Style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Положением </a:t>
            </a:r>
            <a:r>
              <a:rPr lang="ru-RU" sz="14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«О порядке учёта детей, подлежащих обучению по образовательной программе дошкольного образования муниципального образования «город Екатеринбург», утвержденным Распоряжением Управления образования Администрации города Екатеринбурга от 22.11.2016 № </a:t>
            </a:r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2561/46/36.</a:t>
            </a:r>
            <a:endParaRPr lang="ru-RU" sz="14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59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323528" y="116632"/>
            <a:ext cx="8424863" cy="3456384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800" dirty="0">
                <a:solidFill>
                  <a:srgbClr val="000099"/>
                </a:solidFill>
                <a:latin typeface="Bookman Old Style" pitchFamily="18" charset="0"/>
              </a:rPr>
              <a:t>Возрастные группы формируются с учётом возрастной периодизации, по количеству полных лет </a:t>
            </a:r>
            <a:endParaRPr lang="ru-RU" sz="18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на </a:t>
            </a:r>
            <a:r>
              <a:rPr lang="ru-RU" sz="1800" dirty="0">
                <a:solidFill>
                  <a:srgbClr val="000099"/>
                </a:solidFill>
                <a:latin typeface="Bookman Old Style" pitchFamily="18" charset="0"/>
              </a:rPr>
              <a:t>1 сентября текущего года. </a:t>
            </a:r>
          </a:p>
          <a:p>
            <a:pPr marL="0" indent="0">
              <a:buNone/>
            </a:pPr>
            <a:endParaRPr lang="ru-RU" sz="18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endParaRPr lang="ru-RU" sz="16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endParaRPr lang="ru-RU" sz="16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endParaRPr lang="ru-RU" sz="16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endParaRPr lang="ru-RU" sz="16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В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соответствии с установленным Порядком существует два периода комплектования МДОО на учебный год: </a:t>
            </a:r>
          </a:p>
          <a:p>
            <a:pPr algn="just"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b="1" dirty="0">
                <a:solidFill>
                  <a:srgbClr val="000099"/>
                </a:solidFill>
                <a:latin typeface="Bookman Old Style" pitchFamily="18" charset="0"/>
              </a:rPr>
              <a:t>основной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 (с 1 апреля по 30 июня текущего года на следующий учебный год) – списки детей для зачисления в детский сад формируются 1 раз (до 20 мая);</a:t>
            </a:r>
          </a:p>
          <a:p>
            <a:pPr algn="just"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b="1" dirty="0">
                <a:solidFill>
                  <a:srgbClr val="000099"/>
                </a:solidFill>
                <a:latin typeface="Bookman Old Style" pitchFamily="18" charset="0"/>
              </a:rPr>
              <a:t>дополнительный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(с 1 июля по 31 марта текущего учебного года) – списки детей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для зачисления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формируются ежемесячно с 1 по 5 число на свободные места.</a:t>
            </a:r>
          </a:p>
          <a:p>
            <a:pPr algn="ctr"/>
            <a:endParaRPr lang="ru-RU" sz="1800" b="1" dirty="0"/>
          </a:p>
        </p:txBody>
      </p:sp>
      <p:pic>
        <p:nvPicPr>
          <p:cNvPr id="3074" name="Picture 2" descr="C:\Users\olga\Desktop\день открытых дверей\Ленинский\фото\PY1A84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75556"/>
            <a:ext cx="3888432" cy="258854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фото детей к защите\DSC002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975556"/>
            <a:ext cx="3600400" cy="270030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93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332656"/>
            <a:ext cx="8373616" cy="144204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Учет детей для зачисления в организацию ведется по возрастным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группам </a:t>
            </a:r>
            <a:b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Bookman Old Style" pitchFamily="18" charset="0"/>
              </a:rPr>
              <a:t>(</a:t>
            </a:r>
            <a:r>
              <a:rPr lang="ru-RU" sz="1600" dirty="0" smtClean="0">
                <a:solidFill>
                  <a:srgbClr val="FF0000"/>
                </a:solidFill>
                <a:latin typeface="Bookman Old Style" pitchFamily="18" charset="0"/>
              </a:rPr>
              <a:t>формируемым </a:t>
            </a:r>
            <a:r>
              <a:rPr lang="ru-RU" sz="1600" dirty="0">
                <a:solidFill>
                  <a:srgbClr val="FF0000"/>
                </a:solidFill>
                <a:latin typeface="Bookman Old Style" pitchFamily="18" charset="0"/>
              </a:rPr>
              <a:t>с даты рождения детей за период с 01 сентября по 31 августа следующего календарного </a:t>
            </a:r>
            <a:r>
              <a:rPr lang="ru-RU" sz="1600" dirty="0" smtClean="0">
                <a:solidFill>
                  <a:srgbClr val="FF0000"/>
                </a:solidFill>
                <a:latin typeface="Bookman Old Style" pitchFamily="18" charset="0"/>
              </a:rPr>
              <a:t>года)</a:t>
            </a:r>
            <a:r>
              <a:rPr lang="ru-RU" sz="1600" b="1" dirty="0" smtClean="0">
                <a:solidFill>
                  <a:srgbClr val="FF0000"/>
                </a:solidFill>
                <a:latin typeface="Bookman Old Style" pitchFamily="18" charset="0"/>
              </a:rPr>
              <a:t>:</a:t>
            </a:r>
            <a:r>
              <a:rPr lang="ru-RU" sz="1600" b="1" dirty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ru-RU" sz="1600" b="1" dirty="0">
                <a:solidFill>
                  <a:srgbClr val="FF0000"/>
                </a:solidFill>
                <a:latin typeface="Bookman Old Style" pitchFamily="18" charset="0"/>
              </a:rPr>
            </a:br>
            <a:endParaRPr lang="ru-RU" sz="16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467544" y="1772816"/>
            <a:ext cx="8229600" cy="2891979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дети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до 3-х лет — в группу раннего возраста;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дети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4-го года жизни — в младшую группу;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дети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5-го года жизни — в среднюю группу;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дети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6-го года жизни — в старшую группу;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дети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</a:rPr>
              <a:t>7-го года жизни — в подготовительную группу.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4099" name="Picture 3" descr="C:\Users\olga\Desktop\день открытых дверей\Ленинский\фото\DSC_14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44746"/>
            <a:ext cx="3816424" cy="254492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olga\Desktop\день открытых дверей\Ленинский\фото\Фото 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72058"/>
            <a:ext cx="3384376" cy="253884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05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827783"/>
            <a:ext cx="8064896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Iskoola Pota" pitchFamily="34" charset="0"/>
              </a:rPr>
              <a:t>При автоматическом формировании списка детей учитывается количество полных лет на 1 сентября текущего года. 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  <a:ea typeface="Calibri" panose="020F0502020204030204" pitchFamily="34" charset="0"/>
              <a:cs typeface="Iskoola Pota" pitchFamily="34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Iskoola Pota" pitchFamily="34" charset="0"/>
              </a:rPr>
              <a:t>В </a:t>
            </a:r>
            <a:r>
              <a:rPr lang="ru-RU" dirty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Iskoola Pota" pitchFamily="34" charset="0"/>
              </a:rPr>
              <a:t>соответствии с установленным порядком учёта родители (законные представители) детей, родившихся в период с </a:t>
            </a:r>
            <a:r>
              <a:rPr lang="ru-RU" b="1" dirty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Iskoola Pota" pitchFamily="34" charset="0"/>
              </a:rPr>
              <a:t>сентября по ноябрь</a:t>
            </a:r>
            <a:r>
              <a:rPr lang="ru-RU" dirty="0">
                <a:solidFill>
                  <a:srgbClr val="000099"/>
                </a:solidFill>
                <a:latin typeface="Bookman Old Style" pitchFamily="18" charset="0"/>
                <a:ea typeface="Calibri" panose="020F0502020204030204" pitchFamily="34" charset="0"/>
                <a:cs typeface="Iskoola Pota" pitchFamily="34" charset="0"/>
              </a:rPr>
              <a:t>, имеют право написать заявление о рассмотрении ребёнка с детьми, родившимися на год старше. </a:t>
            </a:r>
            <a:endParaRPr lang="ru-RU" dirty="0">
              <a:solidFill>
                <a:srgbClr val="000099"/>
              </a:solidFill>
              <a:effectLst/>
              <a:latin typeface="Bookman Old Style" pitchFamily="18" charset="0"/>
              <a:ea typeface="Liberation Serif" panose="02020603050405020304" pitchFamily="18" charset="0"/>
              <a:cs typeface="Iskoola Pota" pitchFamily="34" charset="0"/>
            </a:endParaRPr>
          </a:p>
        </p:txBody>
      </p:sp>
      <p:pic>
        <p:nvPicPr>
          <p:cNvPr id="5123" name="Picture 3" descr="C:\Users\olga\Desktop\день открытых дверей\Ленинский\фото\IMG_38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56992"/>
            <a:ext cx="3778575" cy="252028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olga\Desktop\день открытых дверей\Ленинский\фото\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29199"/>
            <a:ext cx="4025592" cy="267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27784" y="116632"/>
            <a:ext cx="4179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Заявление «На год старше»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765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1540" y="548680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 основании Порядка учёта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родители (законные представители) могут отказаться от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предоставленного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места в МДОО,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написав заявление «На смену МДОО» в управлении образования Ленинского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района.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ru-RU" sz="1600" dirty="0" smtClean="0">
              <a:solidFill>
                <a:srgbClr val="000099"/>
              </a:solidFill>
              <a:latin typeface="Bookman Old Style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  <a:cs typeface="Times New Roman" panose="02020603050405020304" pitchFamily="18" charset="0"/>
              </a:rPr>
              <a:t>Заявление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  <a:cs typeface="Times New Roman" panose="02020603050405020304" pitchFamily="18" charset="0"/>
              </a:rPr>
              <a:t>«На смену МДОО» может быть удовлетворено в указанный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родителями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(законные представители)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  <a:cs typeface="Times New Roman" panose="02020603050405020304" pitchFamily="18" charset="0"/>
              </a:rPr>
              <a:t>период </a:t>
            </a:r>
            <a:r>
              <a:rPr lang="ru-RU" sz="1600" dirty="0">
                <a:solidFill>
                  <a:srgbClr val="000099"/>
                </a:solidFill>
                <a:latin typeface="Bookman Old Style" pitchFamily="18" charset="0"/>
                <a:cs typeface="Times New Roman" panose="02020603050405020304" pitchFamily="18" charset="0"/>
              </a:rPr>
              <a:t>рассмотрения заявления при наличии свободных мест в желаемых МДОО. После окончания периода рассмотрения заявления «На смену МДОО» учётная карточка ребёнка будет рассматривается на свободные места в пределах административного района по месту жительства. </a:t>
            </a:r>
          </a:p>
          <a:p>
            <a:pPr>
              <a:buClr>
                <a:srgbClr val="FF0000"/>
              </a:buClr>
            </a:pPr>
            <a:endParaRPr lang="ru-RU" sz="1600" dirty="0" smtClean="0">
              <a:solidFill>
                <a:srgbClr val="000099"/>
              </a:solidFill>
              <a:latin typeface="Bookman Old Style" pitchFamily="18" charset="0"/>
              <a:ea typeface="Liberation Serif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FF0000"/>
              </a:buClr>
            </a:pP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6147" name="Picture 3" descr="C:\Users\olga\Desktop\день открытых дверей\Ленинский\фото\20190713_1154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068960"/>
            <a:ext cx="5976664" cy="336187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55776" y="60593"/>
            <a:ext cx="41729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cap="sm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Заявление «На смену МДОО»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014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3086</TotalTime>
  <Words>1165</Words>
  <Application>Microsoft Office PowerPoint</Application>
  <PresentationFormat>Экран (4:3)</PresentationFormat>
  <Paragraphs>181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6" baseType="lpstr">
      <vt:lpstr>Arial</vt:lpstr>
      <vt:lpstr>Book Antiqua</vt:lpstr>
      <vt:lpstr>Bookman Old Style</vt:lpstr>
      <vt:lpstr>Calibri</vt:lpstr>
      <vt:lpstr>Century Schoolbook</vt:lpstr>
      <vt:lpstr>Georgia</vt:lpstr>
      <vt:lpstr>Iskoola Pota</vt:lpstr>
      <vt:lpstr>Liberation Serif</vt:lpstr>
      <vt:lpstr>Simplified Arabic Fixed</vt:lpstr>
      <vt:lpstr>Tahoma</vt:lpstr>
      <vt:lpstr>Times New Roman</vt:lpstr>
      <vt:lpstr>Wingdings</vt:lpstr>
      <vt:lpstr>Wingdings 2</vt:lpstr>
      <vt:lpstr>Эркер</vt:lpstr>
      <vt:lpstr>Презентация PowerPoint</vt:lpstr>
      <vt:lpstr>Презентация PowerPoint</vt:lpstr>
      <vt:lpstr>Презентация PowerPoint</vt:lpstr>
      <vt:lpstr>Порядок комплектования регламентирован нормативно – правовыми документами:</vt:lpstr>
      <vt:lpstr>Порядок комплектования регламентирован нормативно – правовыми документами:</vt:lpstr>
      <vt:lpstr>Презентация PowerPoint</vt:lpstr>
      <vt:lpstr>Учет детей для зачисления в организацию ведется по возрастным группам  (формируемым с даты рождения детей за период с 01 сентября по 31 августа следующего календарного года):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Изменения процедуры при комплектовании МДОО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Настя</dc:creator>
  <cp:lastModifiedBy>Антон</cp:lastModifiedBy>
  <cp:revision>154</cp:revision>
  <dcterms:created xsi:type="dcterms:W3CDTF">2010-03-19T17:53:36Z</dcterms:created>
  <dcterms:modified xsi:type="dcterms:W3CDTF">2020-04-10T14:34:15Z</dcterms:modified>
</cp:coreProperties>
</file>