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3011" autoAdjust="0"/>
  </p:normalViewPr>
  <p:slideViewPr>
    <p:cSldViewPr>
      <p:cViewPr varScale="1">
        <p:scale>
          <a:sx n="65" d="100"/>
          <a:sy n="65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62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9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682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198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76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9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855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1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06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3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19.08.2026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85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 userDrawn="1"/>
        </p:nvSpPr>
        <p:spPr>
          <a:xfrm>
            <a:off x="653380" y="262741"/>
            <a:ext cx="8239099" cy="633251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85D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21200" y="6619885"/>
            <a:ext cx="10951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img-fotki.yandex.ru/get/30086/200418627.15e/0_16ef74_4acbfbc4_orig.png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23" y="1047750"/>
            <a:ext cx="8483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4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561.tvoysadik.ru/" TargetMode="External"/><Relationship Id="rId2" Type="http://schemas.openxmlformats.org/officeDocument/2006/relationships/hyperlink" Target="mailto:mdou561@eduekb.r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755576" y="548681"/>
            <a:ext cx="8136904" cy="5150320"/>
            <a:chOff x="782416" y="1983926"/>
            <a:chExt cx="7530328" cy="390845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82416" y="1983926"/>
              <a:ext cx="7530328" cy="9726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5400" b="1" dirty="0">
                <a:ln w="19050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95166" y="5503307"/>
              <a:ext cx="5084703" cy="389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70C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2771800" y="5805264"/>
            <a:ext cx="47465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66428" y="1045631"/>
            <a:ext cx="7715200" cy="50012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«Коррекционная работа по развитию речи детей дошкольного возраста с ОВЗ через игровую деятельность»</a:t>
            </a:r>
          </a:p>
          <a:p>
            <a:pPr marL="0" indent="0" algn="ctr">
              <a:buNone/>
            </a:pPr>
            <a:endParaRPr lang="ru-RU" sz="2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1 КК, </a:t>
            </a:r>
          </a:p>
          <a:p>
            <a:pPr marL="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Екатерина Александровна.</a:t>
            </a:r>
          </a:p>
          <a:p>
            <a:pPr marL="0" indent="0" algn="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2024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0743" y="548681"/>
            <a:ext cx="7209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</a:t>
            </a:r>
            <a:r>
              <a:rPr lang="ru-RU" sz="12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бюджетное</a:t>
            </a:r>
            <a:r>
              <a:rPr lang="ru-RU" sz="1200" spc="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дошкольное</a:t>
            </a:r>
            <a:r>
              <a:rPr lang="ru-RU" sz="1200" spc="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образовательное</a:t>
            </a:r>
            <a:r>
              <a:rPr lang="ru-RU" sz="1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учреждение</a:t>
            </a:r>
            <a:r>
              <a:rPr lang="ru-RU" sz="12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</a:t>
            </a:r>
            <a:r>
              <a:rPr lang="ru-RU" sz="12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сад</a:t>
            </a:r>
            <a:r>
              <a:rPr lang="ru-RU" sz="12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ru-RU" sz="1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561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(МБДОУ детский сад № 561)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Адрес:</a:t>
            </a:r>
            <a:r>
              <a:rPr lang="ru-RU" sz="12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620146, Свердловская область, г. Екатеринбург, ул. Чкалова, 117а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312670" marR="2317750" indent="2540" algn="ct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Тел. 8 (343) 240-27 56;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312670" marR="2228215" indent="2540" algn="ctr"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ИНН/КПП</a:t>
            </a:r>
            <a:r>
              <a:rPr lang="ru-RU" sz="1200" spc="-6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6671314550/667101001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90220" marR="667385" algn="ctr">
              <a:spcAft>
                <a:spcPts val="0"/>
              </a:spcAft>
            </a:pPr>
            <a:r>
              <a:rPr lang="en-US" sz="1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E-mail:</a:t>
            </a:r>
            <a:r>
              <a:rPr lang="en-US" sz="1200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mdou561@eduekb.ru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Сайт</a:t>
            </a:r>
            <a:r>
              <a:rPr lang="en-US" sz="1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200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https://561.tvoysadik.ru/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332656"/>
            <a:ext cx="3597796" cy="14821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«Собери квадрат»</a:t>
            </a:r>
          </a:p>
          <a:p>
            <a:pPr algn="ctr"/>
            <a:r>
              <a:rPr lang="ru-RU" sz="1800" b="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b="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Знакомство с геометрическими фигурами. Учить работать по схеме.</a:t>
            </a:r>
            <a:endParaRPr lang="ru-RU" sz="1800" b="0" u="sng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 descr="IMG_714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71600" y="2264297"/>
            <a:ext cx="3645131" cy="3026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11432" y="332178"/>
            <a:ext cx="3743399" cy="14821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«Разложи по цвету»</a:t>
            </a:r>
          </a:p>
          <a:p>
            <a:pPr algn="ctr"/>
            <a:r>
              <a:rPr lang="ru-RU" sz="1900" b="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900" b="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Формировать умение классифицировать предметы по цвету.</a:t>
            </a:r>
            <a:endParaRPr lang="ru-RU" sz="1900" b="0" u="sng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 descr="IMG_20160513_16363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22533" y="1988840"/>
            <a:ext cx="3312368" cy="3849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8168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Угадай на ощупь»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Развитие интеллектуальной сферы и познавательного интереса через обогащение чувственного опыта детей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 descr="IMG_712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945014"/>
            <a:ext cx="3194757" cy="3744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10" descr="IMG_71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945014"/>
            <a:ext cx="3204331" cy="3744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9345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215052"/>
            <a:ext cx="7543800" cy="11166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«Застежки»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Учить детей расстёгивать, застёгивать пуговицы. Шнуровать, пользоваться различными застежками. Учить самообслуживанию. </a:t>
            </a:r>
            <a:endParaRPr lang="ru-RU" sz="20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 descr="IMG_20100101_1801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9864574">
            <a:off x="1414970" y="2754320"/>
            <a:ext cx="2302625" cy="2427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7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38776">
            <a:off x="5736098" y="2907531"/>
            <a:ext cx="2666987" cy="2308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71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0460" y="1431244"/>
            <a:ext cx="2762237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_20160513_1644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7174" y="3717032"/>
            <a:ext cx="1928808" cy="242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3219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7946"/>
            <a:ext cx="8229600" cy="10515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«Рыбалка»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 Развивать зрительно-моторную координацию. Развивать мелкую и крупную моторику руки.</a:t>
            </a:r>
            <a:endParaRPr lang="ru-RU" sz="24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IMG_71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180755">
            <a:off x="1374609" y="2229523"/>
            <a:ext cx="3720938" cy="2788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00808"/>
            <a:ext cx="3148903" cy="419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7070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68091" y="596420"/>
            <a:ext cx="3525788" cy="10501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«Моталочки»</a:t>
            </a:r>
            <a:br>
              <a:rPr lang="ru-RU" sz="20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1900" b="0" u="sng" dirty="0">
                <a:latin typeface="Book Antiqua" panose="0204060205030503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900" b="0" dirty="0">
                <a:latin typeface="Book Antiqua" panose="02040602050305030304" pitchFamily="18" charset="0"/>
                <a:cs typeface="Times New Roman" panose="02020603050405020304" pitchFamily="18" charset="0"/>
              </a:rPr>
              <a:t>Развивать мелкую моторику рук.</a:t>
            </a:r>
            <a:endParaRPr lang="ru-RU" sz="1900" b="0" dirty="0">
              <a:latin typeface="Book Antiqua" panose="0204060205030503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971600" y="2174875"/>
            <a:ext cx="3525787" cy="39512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39010" y="649757"/>
            <a:ext cx="4041775" cy="10501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«Радужные полоски»</a:t>
            </a:r>
          </a:p>
          <a:p>
            <a:pPr algn="ctr"/>
            <a:r>
              <a:rPr lang="ru-RU" sz="2300" b="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300" b="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Закрепить цвета. Развивать координацию движений.</a:t>
            </a:r>
            <a:endParaRPr lang="ru-RU" sz="2300" b="0" u="sng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 descr="IMG_20160315_171913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860032" y="2174875"/>
            <a:ext cx="3312368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 descr="IMG_7160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968041" y="2181392"/>
            <a:ext cx="3525838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6399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«Игры с прищепками»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 Развивать движения пальцев рук. Улучшать координацию движений. Развивать пространственные представления.</a:t>
            </a:r>
            <a:endParaRPr lang="ru-RU" sz="2400" u="sng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2469238"/>
            <a:ext cx="3703638" cy="2776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600200"/>
            <a:ext cx="3649383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6869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537" y="332656"/>
            <a:ext cx="8229600" cy="11235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Самомассаж рук с помощью карандашей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>
                <a:latin typeface="Book Antiqua" panose="02040602050305030304" pitchFamily="18" charset="0"/>
                <a:cs typeface="Times New Roman" panose="02020603050405020304" pitchFamily="18" charset="0"/>
              </a:rPr>
              <a:t>Ц</a:t>
            </a: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Стимулировать речевое развитие, способствовать овладению тонкими движениями пальцев, улучшать кровоснабжение пальцев рук.</a:t>
            </a:r>
            <a:endParaRPr lang="ru-RU" sz="24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90" y="2445259"/>
            <a:ext cx="3533651" cy="2777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337" y="1916832"/>
            <a:ext cx="3596208" cy="4209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2064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2960" y="620688"/>
            <a:ext cx="7543800" cy="11166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Игры с конструктором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Развивать мышление, мелкую моторику, речь и коммуникативные навыки.</a:t>
            </a:r>
            <a:endParaRPr lang="ru-RU" sz="2400" b="1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070" y="1846263"/>
            <a:ext cx="3323790" cy="402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Объект 1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46263"/>
            <a:ext cx="3163589" cy="402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306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935" y="836712"/>
            <a:ext cx="3395797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732" y="1412776"/>
            <a:ext cx="3682538" cy="2759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06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«Собери картинку»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Развивать мелкую моторику и внимание. Пополнять словарный запас. Учить группировать и сортировать. Развивать образное мышление, память. Развивать усидчивость.</a:t>
            </a:r>
            <a:endParaRPr lang="ru-RU" sz="2400" u="sng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76872"/>
            <a:ext cx="3703638" cy="2776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578" y="1846263"/>
            <a:ext cx="3017043" cy="402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4901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028343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38436" y="620688"/>
            <a:ext cx="7715200" cy="5721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В последнее время, к сожалению, число детей с ОВЗ, с нарушением ЦНС, становится больше. Поэтому развитие мелкой моторики, как одно из факторов, влияющих на развитие речи, познавательной, эмоциональной сфер, подготовки руки к письму приобретает все большую активность.</a:t>
            </a:r>
          </a:p>
          <a:p>
            <a:pPr marL="0" indent="0" algn="ctr">
              <a:buNone/>
            </a:pP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У значительной части детей с ОВЗ двигательная недостаточность выражается в виде плохой координации сложных движений, неуверенности в выполнении точно дозированных движений, снижения скорости и ловкости выполнения. </a:t>
            </a:r>
          </a:p>
          <a:p>
            <a:pPr marL="0" indent="0" algn="ctr">
              <a:buNone/>
            </a:pP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Учеными давно доказано, что от степени сформированности мелкой моторики зависит и уровня развития речи. </a:t>
            </a:r>
          </a:p>
          <a:p>
            <a:pPr marL="0" indent="0" algn="ctr">
              <a:buNone/>
            </a:pP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Речевое развитие детей должно проводиться с учетом ведущей деятельности. В дошкольном возрасте ведущей деятельностью ребенка является игра. Все, что сопровождается игрой, легко воспринимается, быстро и прочно усваивается ребенком.</a:t>
            </a:r>
            <a:endParaRPr lang="ru-RU" sz="20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Рукоделие и ручной труд</a:t>
            </a:r>
            <a:r>
              <a:rPr lang="ru-RU" sz="24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>
                <a:latin typeface="Book Antiqua" panose="02040602050305030304" pitchFamily="18" charset="0"/>
                <a:cs typeface="Times New Roman" panose="02020603050405020304" pitchFamily="18" charset="0"/>
              </a:rPr>
              <a:t>Ц</a:t>
            </a: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Развивать мелкую моторику пальцев рук. Стимулировать речевое развитие. Воспитывать эстетический вкус. </a:t>
            </a:r>
            <a:r>
              <a:rPr lang="ru-RU" sz="2000" dirty="0">
                <a:latin typeface="Book Antiqua" panose="02040602050305030304" pitchFamily="18" charset="0"/>
                <a:cs typeface="Times New Roman" panose="02020603050405020304" pitchFamily="18" charset="0"/>
              </a:rPr>
              <a:t>О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сваивать практические навыки. Развивать сенсомоторику</a:t>
            </a:r>
            <a:endParaRPr lang="ru-RU" sz="2400" b="1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772816"/>
            <a:ext cx="3006457" cy="402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3702050" cy="2778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8422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764705"/>
            <a:ext cx="3528392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6792"/>
            <a:ext cx="3482747" cy="420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2998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24744"/>
            <a:ext cx="3395798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3395798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9126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Самомассаж  Су </a:t>
            </a:r>
            <a:r>
              <a:rPr lang="ru-RU" sz="2400" b="1" dirty="0" err="1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шариками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Коррекция речевых нарушений у детей дошкольного возраста с помощью Су </a:t>
            </a:r>
            <a:r>
              <a:rPr lang="ru-RU" sz="2000" dirty="0" err="1" smtClean="0">
                <a:latin typeface="Book Antiqua" panose="02040602050305030304" pitchFamily="18" charset="0"/>
                <a:cs typeface="Times New Roman" panose="02020603050405020304" pitchFamily="18" charset="0"/>
              </a:rPr>
              <a:t>Джок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терапии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46263"/>
            <a:ext cx="3017043" cy="402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6263"/>
            <a:ext cx="3017043" cy="4022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617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 с текстом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мелкую моторику, активную речь, эмоции и творческую активность.</a:t>
            </a:r>
            <a:endParaRPr lang="ru-RU" sz="24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792" y="1846263"/>
            <a:ext cx="5364865" cy="4022725"/>
          </a:xfrm>
        </p:spPr>
      </p:pic>
    </p:spTree>
    <p:extLst>
      <p:ext uri="{BB962C8B-B14F-4D97-AF65-F5344CB8AC3E}">
        <p14:creationId xmlns:p14="http://schemas.microsoft.com/office/powerpoint/2010/main" val="159806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9804" y="404664"/>
            <a:ext cx="4040188" cy="12303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«Математический планшет»</a:t>
            </a:r>
          </a:p>
          <a:p>
            <a:r>
              <a:rPr lang="ru-RU" sz="18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логическое, пространственное, образное и творческое мышление</a:t>
            </a:r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9592" y="1844824"/>
            <a:ext cx="3600400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678583" y="404664"/>
            <a:ext cx="4041775" cy="12303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«Тактильна клавиатура»</a:t>
            </a:r>
          </a:p>
          <a:p>
            <a:r>
              <a:rPr lang="ru-RU" sz="18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тактильные ощущения через воздействие разнообразных фигур на пальчики рук.</a:t>
            </a:r>
            <a:endParaRPr lang="ru-RU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55243" y="1844824"/>
            <a:ext cx="3605189" cy="4536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647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235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«Сенсорные карточки»</a:t>
            </a:r>
            <a:b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4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Развивать мелкую моторику пальцев рук и тактильную чувствительность.</a:t>
            </a:r>
            <a:endParaRPr lang="ru-RU" sz="24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 descr="IMG_71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03038" y="2420888"/>
            <a:ext cx="3486755" cy="2615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Объект 12" descr="IMG_71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784742"/>
            <a:ext cx="3375145" cy="4209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219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«Шаблоны для пластилинографии»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Учить работать с пластилином. Развивать творческое воображение.</a:t>
            </a:r>
            <a:endParaRPr lang="ru-RU" sz="2000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622" y="1628801"/>
            <a:ext cx="3406378" cy="4240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8801"/>
            <a:ext cx="3456384" cy="4240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5917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«Цветные резиночки»</a:t>
            </a:r>
            <a:b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4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Учить различать правую и левую руки.</a:t>
            </a:r>
            <a:endParaRPr lang="ru-RU" sz="2800" u="sng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IMG_71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2679295"/>
            <a:ext cx="3142211" cy="2356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94643"/>
            <a:ext cx="3816424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3491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«Разноцветные крышечки»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</a:b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Развивать сенсорного восприятия. Учить работать по схеме.</a:t>
            </a:r>
            <a:endParaRPr lang="ru-RU" sz="2400" u="sng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IMG_71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9870" y="1234259"/>
            <a:ext cx="2348195" cy="2425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60513_1644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83" y="3810151"/>
            <a:ext cx="2348195" cy="2455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3" y="2281908"/>
            <a:ext cx="2371762" cy="2703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160513_1647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2276872"/>
            <a:ext cx="2267198" cy="2708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0261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172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«Разноцветные палочки</a:t>
            </a:r>
            <a: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»</a:t>
            </a:r>
            <a:br>
              <a:rPr lang="ru-RU" sz="24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</a:br>
            <a:r>
              <a:rPr lang="ru-RU" sz="2000" u="sng" dirty="0">
                <a:latin typeface="Book Antiqua" panose="02040602050305030304" pitchFamily="18" charset="0"/>
                <a:cs typeface="Times New Roman" panose="02020603050405020304" pitchFamily="18" charset="0"/>
              </a:rPr>
              <a:t>Ц</a:t>
            </a:r>
            <a:r>
              <a:rPr lang="ru-RU" sz="200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ель:</a:t>
            </a:r>
            <a:r>
              <a:rPr lang="ru-RU" sz="20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Формировать умение выполнять задания с мелкими предметами.</a:t>
            </a:r>
            <a:endParaRPr lang="ru-RU" sz="2000" u="sng" dirty="0">
              <a:latin typeface="Book Antiqua" panose="02040602050305030304" pitchFamily="18" charset="0"/>
            </a:endParaRPr>
          </a:p>
        </p:txBody>
      </p:sp>
      <p:pic>
        <p:nvPicPr>
          <p:cNvPr id="7" name="Объект 6" descr="IMG_71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94973" y="2598247"/>
            <a:ext cx="3358342" cy="2518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 descr="IMG_71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752960"/>
            <a:ext cx="3595326" cy="4209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5818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27583" y="476672"/>
            <a:ext cx="3845091" cy="12710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«Веселые дорожки»</a:t>
            </a:r>
            <a:endParaRPr lang="ru-RU" b="1" dirty="0">
              <a:solidFill>
                <a:srgbClr val="C00000"/>
              </a:solidFill>
              <a:latin typeface="Book Antiqua" panose="0204060205030503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800" b="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: Развивать мелкую моторику пальцев рук. Развивать активную речь.</a:t>
            </a:r>
            <a:endParaRPr lang="ru-RU" sz="1800" b="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 descr="IMG_20160513_1637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237960" y="2078814"/>
            <a:ext cx="3024335" cy="3813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88024" y="476365"/>
            <a:ext cx="4014126" cy="129863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«Мамины помощники»</a:t>
            </a:r>
          </a:p>
          <a:p>
            <a:pPr algn="ctr"/>
            <a:r>
              <a:rPr lang="ru-RU" sz="1800" b="0" u="sng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b="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 Учить детей удерживать мелкие предметы указательным и большим пальцем обеих рук.</a:t>
            </a:r>
            <a:endParaRPr lang="ru-RU" sz="1800" b="0" u="sng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 descr="IMG_20160513_16385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932040" y="2065361"/>
            <a:ext cx="3126254" cy="3811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393695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848</TotalTime>
  <Words>382</Words>
  <Application>Microsoft Office PowerPoint</Application>
  <PresentationFormat>Экран (4:3)</PresentationFormat>
  <Paragraphs>52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Book Antiqua</vt:lpstr>
      <vt:lpstr>Calibri</vt:lpstr>
      <vt:lpstr>Calibri Light</vt:lpstr>
      <vt:lpstr>Monotype Corsiva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 «Сенсорные карточки» Цель: Развивать мелкую моторику пальцев рук и тактильную чувствительность.</vt:lpstr>
      <vt:lpstr>«Шаблоны для пластилинографии» Цель: Учить работать с пластилином. Развивать творческое воображение.</vt:lpstr>
      <vt:lpstr>«Цветные резиночки» Цель: Учить различать правую и левую руки.</vt:lpstr>
      <vt:lpstr>«Разноцветные крышечки» Цель: Развивать сенсорного восприятия. Учить работать по схеме.</vt:lpstr>
      <vt:lpstr>«Разноцветные палочки» Цель: Формировать умение выполнять задания с мелкими предметами.</vt:lpstr>
      <vt:lpstr>Презентация PowerPoint</vt:lpstr>
      <vt:lpstr>Презентация PowerPoint</vt:lpstr>
      <vt:lpstr>   «Угадай на ощупь» Цель: Развитие интеллектуальной сферы и познавательного интереса через обогащение чувственного опыта детей.</vt:lpstr>
      <vt:lpstr>«Застежки» Цель: Учить детей расстёгивать, застёгивать пуговицы. Шнуровать, пользоваться различными застежками. Учить самообслуживанию. </vt:lpstr>
      <vt:lpstr>«Рыбалка» Цель:  Развивать зрительно-моторную координацию. Развивать мелкую и крупную моторику руки.</vt:lpstr>
      <vt:lpstr> </vt:lpstr>
      <vt:lpstr>«Игры с прищепками» Цель:  Развивать движения пальцев рук. Улучшать координацию движений. Развивать пространственные представления.</vt:lpstr>
      <vt:lpstr>Самомассаж рук с помощью карандашей Цель: Стимулировать речевое развитие, способствовать овладению тонкими движениями пальцев, улучшать кровоснабжение пальцев рук.</vt:lpstr>
      <vt:lpstr>Игры с конструктором Цель: Развивать мышление, мелкую моторику, речь и коммуникативные навыки.</vt:lpstr>
      <vt:lpstr>Презентация PowerPoint</vt:lpstr>
      <vt:lpstr>«Собери картинку» Цель: Развивать мелкую моторику и внимание. Пополнять словарный запас. Учить группировать и сортировать. Развивать образное мышление, память. Развивать усидчивость.</vt:lpstr>
      <vt:lpstr>Рукоделие и ручной труд Цель: Развивать мелкую моторику пальцев рук. Стимулировать речевое развитие. Воспитывать эстетический вкус. Осваивать практические навыки. Развивать сенсомоторику</vt:lpstr>
      <vt:lpstr>Презентация PowerPoint</vt:lpstr>
      <vt:lpstr>Презентация PowerPoint</vt:lpstr>
      <vt:lpstr>Самомассаж  Су Джок шариками Цель: Коррекция речевых нарушений у детей дошкольного возраста с помощью Су Джок терапии</vt:lpstr>
      <vt:lpstr>Пальчиковые игры с текстом Цель: развивать мелкую моторику, активную речь, эмоции и творческую активность.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Екатерина Иванова</cp:lastModifiedBy>
  <cp:revision>87</cp:revision>
  <dcterms:created xsi:type="dcterms:W3CDTF">2014-07-06T18:18:01Z</dcterms:created>
  <dcterms:modified xsi:type="dcterms:W3CDTF">2026-08-19T14:42:50Z</dcterms:modified>
</cp:coreProperties>
</file>