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</p:sldMasterIdLst>
  <p:sldIdLst>
    <p:sldId id="256" r:id="rId2"/>
    <p:sldId id="257" r:id="rId3"/>
    <p:sldId id="258" r:id="rId4"/>
    <p:sldId id="276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77" r:id="rId13"/>
    <p:sldId id="268" r:id="rId14"/>
    <p:sldId id="269" r:id="rId15"/>
    <p:sldId id="278" r:id="rId16"/>
    <p:sldId id="270" r:id="rId17"/>
    <p:sldId id="271" r:id="rId18"/>
    <p:sldId id="272" r:id="rId19"/>
    <p:sldId id="273" r:id="rId20"/>
    <p:sldId id="274" r:id="rId21"/>
    <p:sldId id="279" r:id="rId22"/>
    <p:sldId id="280" r:id="rId23"/>
    <p:sldId id="281" r:id="rId24"/>
    <p:sldId id="282" r:id="rId25"/>
    <p:sldId id="283" r:id="rId26"/>
    <p:sldId id="284" r:id="rId27"/>
    <p:sldId id="286" r:id="rId28"/>
    <p:sldId id="285" r:id="rId29"/>
    <p:sldId id="287" r:id="rId30"/>
    <p:sldId id="288" r:id="rId31"/>
    <p:sldId id="275" r:id="rId32"/>
    <p:sldId id="289" r:id="rId33"/>
    <p:sldId id="290" r:id="rId3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411" autoAdjust="0"/>
  </p:normalViewPr>
  <p:slideViewPr>
    <p:cSldViewPr>
      <p:cViewPr>
        <p:scale>
          <a:sx n="70" d="100"/>
          <a:sy n="70" d="100"/>
        </p:scale>
        <p:origin x="-1350" y="-1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B0660-8388-40F6-B361-2BD7ED11484B}" type="datetimeFigureOut">
              <a:rPr lang="ru-RU" smtClean="0"/>
              <a:pPr/>
              <a:t>18.03.2017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52C80-C448-427A-BE38-7438E29A6F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02396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B0660-8388-40F6-B361-2BD7ED11484B}" type="datetimeFigureOut">
              <a:rPr lang="ru-RU" smtClean="0"/>
              <a:pPr/>
              <a:t>18.03.2017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52C80-C448-427A-BE38-7438E29A6F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11335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B0660-8388-40F6-B361-2BD7ED11484B}" type="datetimeFigureOut">
              <a:rPr lang="ru-RU" smtClean="0"/>
              <a:pPr/>
              <a:t>18.03.2017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52C80-C448-427A-BE38-7438E29A6F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00887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B0660-8388-40F6-B361-2BD7ED11484B}" type="datetimeFigureOut">
              <a:rPr lang="ru-RU" smtClean="0"/>
              <a:pPr/>
              <a:t>18.03.2017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52C80-C448-427A-BE38-7438E29A6F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7581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B0660-8388-40F6-B361-2BD7ED11484B}" type="datetimeFigureOut">
              <a:rPr lang="ru-RU" smtClean="0"/>
              <a:pPr/>
              <a:t>18.03.2017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52C80-C448-427A-BE38-7438E29A6F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23701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B0660-8388-40F6-B361-2BD7ED11484B}" type="datetimeFigureOut">
              <a:rPr lang="ru-RU" smtClean="0"/>
              <a:pPr/>
              <a:t>18.03.2017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52C80-C448-427A-BE38-7438E29A6F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03480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B0660-8388-40F6-B361-2BD7ED11484B}" type="datetimeFigureOut">
              <a:rPr lang="ru-RU" smtClean="0"/>
              <a:pPr/>
              <a:t>18.03.2017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52C80-C448-427A-BE38-7438E29A6F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95469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B0660-8388-40F6-B361-2BD7ED11484B}" type="datetimeFigureOut">
              <a:rPr lang="ru-RU" smtClean="0"/>
              <a:pPr/>
              <a:t>18.03.2017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52C80-C448-427A-BE38-7438E29A6F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75679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B0660-8388-40F6-B361-2BD7ED11484B}" type="datetimeFigureOut">
              <a:rPr lang="ru-RU" smtClean="0"/>
              <a:pPr/>
              <a:t>18.03.2017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52C80-C448-427A-BE38-7438E29A6F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56592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B0660-8388-40F6-B361-2BD7ED11484B}" type="datetimeFigureOut">
              <a:rPr lang="ru-RU" smtClean="0"/>
              <a:pPr/>
              <a:t>18.03.2017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52C80-C448-427A-BE38-7438E29A6F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57199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B0660-8388-40F6-B361-2BD7ED11484B}" type="datetimeFigureOut">
              <a:rPr lang="ru-RU" smtClean="0"/>
              <a:pPr/>
              <a:t>18.03.2017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52C80-C448-427A-BE38-7438E29A6F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66923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0B0660-8388-40F6-B361-2BD7ED11484B}" type="datetimeFigureOut">
              <a:rPr lang="ru-RU" smtClean="0"/>
              <a:pPr/>
              <a:t>18.03.2017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A52C80-C448-427A-BE38-7438E29A6F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01263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http://static.diary.ru/userdir/8/7/7/0/877061/50154888.jpg" TargetMode="Externa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hyperlink" Target="http://dompodelok.ru/uploads/posts/2016-10/1476083322_6.jpg" TargetMode="Externa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://market.hodak.biz/images/stories/Maslenica_su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1" cy="68794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5947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332656"/>
            <a:ext cx="799288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Bookman Old Style" panose="02050604050505020204" pitchFamily="18" charset="0"/>
              </a:rPr>
              <a:t>К первому дню Масленицы устраивали горы, висячие качели, балаганы для скоморохов, столы со сладостями. Не кататься с гор и на качелях, не потешаться над скоморохами значило в старину - жить в горькой </a:t>
            </a:r>
            <a:r>
              <a:rPr lang="ru-RU" sz="2400" b="1" dirty="0" smtClean="0">
                <a:latin typeface="Bookman Old Style" panose="02050604050505020204" pitchFamily="18" charset="0"/>
              </a:rPr>
              <a:t>беде.</a:t>
            </a:r>
            <a:endParaRPr lang="ru-RU" sz="2400" b="1" dirty="0">
              <a:latin typeface="Bookman Old Style" panose="02050604050505020204" pitchFamily="18" charset="0"/>
            </a:endParaRPr>
          </a:p>
        </p:txBody>
      </p:sp>
      <p:pic>
        <p:nvPicPr>
          <p:cNvPr id="3" name="Picture 5" descr="PETRUSK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4154" y="2636912"/>
            <a:ext cx="4303830" cy="355160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2" name="Picture 2" descr="http://www.magput.ru/pics/large/52899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08004" y="2636911"/>
            <a:ext cx="4212468" cy="355160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8745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5536" y="1019637"/>
            <a:ext cx="835292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Bookman Old Style" panose="02050604050505020204" pitchFamily="18" charset="0"/>
                <a:cs typeface="Arial" pitchFamily="34" charset="0"/>
              </a:rPr>
              <a:t>На второй день Масленицы устраивали различные игры. Люди катались на санях, коньках, ледянках. 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Bookman Old Style" panose="020506040505050202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95536" y="5157192"/>
            <a:ext cx="82809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dirty="0">
                <a:latin typeface="Bookman Old Style" panose="02050604050505020204" pitchFamily="18" charset="0"/>
                <a:cs typeface="Arial" pitchFamily="34" charset="0"/>
              </a:rPr>
              <a:t>Закрывали лица смешными масками, верили, что в ином обличье и жизнь начнется другая – радостная и благополучная.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95536" y="188640"/>
            <a:ext cx="82809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kern="0" dirty="0" smtClean="0">
                <a:latin typeface="Bookman Old Style" panose="02050604050505020204" pitchFamily="18" charset="0"/>
              </a:rPr>
              <a:t>Второй</a:t>
            </a: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uLnTx/>
                <a:uFillTx/>
                <a:latin typeface="Bookman Old Style" panose="02050604050505020204" pitchFamily="18" charset="0"/>
              </a:rPr>
              <a:t> день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ookman Old Style" panose="02050604050505020204" pitchFamily="18" charset="0"/>
              </a:rPr>
              <a:t>ВТОРНИК</a:t>
            </a:r>
            <a:r>
              <a:rPr kumimoji="0" lang="ru-RU" sz="2400" b="1" i="0" u="none" strike="noStrike" kern="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ookman Old Style" panose="02050604050505020204" pitchFamily="18" charset="0"/>
              </a:rPr>
              <a:t> – «ЗАИГРЫШИ»</a:t>
            </a:r>
            <a:endParaRPr kumimoji="0" lang="ru-RU" sz="2400" b="1" i="0" u="none" strike="noStrike" kern="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Bookman Old Style" panose="02050604050505020204" pitchFamily="18" charset="0"/>
            </a:endParaRPr>
          </a:p>
        </p:txBody>
      </p:sp>
      <p:pic>
        <p:nvPicPr>
          <p:cNvPr id="3074" name="Picture 2" descr="http://www.teleport2001.ru/files/teleport/images/2015/02/05/maslenic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057541"/>
            <a:ext cx="3878571" cy="292848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media.bloger.by/source/photos/2017/02/22/dd13b6449bea35868b3f9aedd3d5fec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9520" y="2057540"/>
            <a:ext cx="3996936" cy="292848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121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stb.ua/wp-content/uploads/2017/02/16/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06"/>
          <a:stretch/>
        </p:blipFill>
        <p:spPr bwMode="auto">
          <a:xfrm>
            <a:off x="54630" y="116632"/>
            <a:ext cx="9089370" cy="453650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1520" y="4653135"/>
            <a:ext cx="864096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Bookman Old Style" panose="02050604050505020204" pitchFamily="18" charset="0"/>
              </a:rPr>
              <a:t>Решила бабушка блины испечь</a:t>
            </a:r>
          </a:p>
          <a:p>
            <a:pPr algn="ctr"/>
            <a:r>
              <a:rPr lang="ru-RU" sz="2000" b="1" dirty="0">
                <a:latin typeface="Bookman Old Style" panose="02050604050505020204" pitchFamily="18" charset="0"/>
              </a:rPr>
              <a:t>Поставила тесто, да затопила печь.</a:t>
            </a:r>
          </a:p>
          <a:p>
            <a:pPr algn="ctr"/>
            <a:r>
              <a:rPr lang="ru-RU" sz="2000" b="1" dirty="0">
                <a:latin typeface="Bookman Old Style" panose="02050604050505020204" pitchFamily="18" charset="0"/>
              </a:rPr>
              <a:t>Много блинов она напекла, а посчитать их не смогла.</a:t>
            </a:r>
          </a:p>
          <a:p>
            <a:pPr algn="ctr"/>
            <a:r>
              <a:rPr lang="ru-RU" sz="2000" b="1" dirty="0">
                <a:latin typeface="Bookman Old Style" panose="02050604050505020204" pitchFamily="18" charset="0"/>
              </a:rPr>
              <a:t>Два блина для внучки, два блина для деда, </a:t>
            </a:r>
            <a:endParaRPr lang="ru-RU" sz="2000" b="1" dirty="0">
              <a:latin typeface="Bookman Old Style" panose="02050604050505020204" pitchFamily="18" charset="0"/>
            </a:endParaRPr>
          </a:p>
          <a:p>
            <a:pPr algn="ctr"/>
            <a:r>
              <a:rPr lang="ru-RU" sz="2000" b="1" dirty="0" smtClean="0">
                <a:latin typeface="Bookman Old Style" panose="02050604050505020204" pitchFamily="18" charset="0"/>
              </a:rPr>
              <a:t>для </a:t>
            </a:r>
            <a:r>
              <a:rPr lang="ru-RU" sz="2000" b="1" dirty="0">
                <a:latin typeface="Bookman Old Style" panose="02050604050505020204" pitchFamily="18" charset="0"/>
              </a:rPr>
              <a:t>себя и два для соседа.</a:t>
            </a:r>
          </a:p>
          <a:p>
            <a:pPr algn="ctr"/>
            <a:r>
              <a:rPr lang="ru-RU" sz="2000" b="1" dirty="0">
                <a:latin typeface="Bookman Old Style" panose="02050604050505020204" pitchFamily="18" charset="0"/>
              </a:rPr>
              <a:t>У ребят скорее спросим: сколько блинов получилось?</a:t>
            </a:r>
          </a:p>
        </p:txBody>
      </p:sp>
    </p:spTree>
    <p:extLst>
      <p:ext uri="{BB962C8B-B14F-4D97-AF65-F5344CB8AC3E}">
        <p14:creationId xmlns:p14="http://schemas.microsoft.com/office/powerpoint/2010/main" val="2499146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Содержимое 3" descr="http://stat16.privet.ru/lr/0b0931ed473c3d466b4b9d8b6df874f6"/>
          <p:cNvPicPr>
            <a:picLocks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561" t="3447" r="2547" b="3683"/>
          <a:stretch/>
        </p:blipFill>
        <p:spPr bwMode="auto">
          <a:xfrm>
            <a:off x="251520" y="1019637"/>
            <a:ext cx="5071107" cy="36751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5322627" y="1196752"/>
            <a:ext cx="3510163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spcBef>
                <a:spcPct val="20000"/>
              </a:spcBef>
              <a:spcAft>
                <a:spcPct val="0"/>
              </a:spcAft>
              <a:buClr>
                <a:srgbClr val="996633"/>
              </a:buClr>
              <a:buSzPct val="95000"/>
            </a:pPr>
            <a:r>
              <a:rPr lang="ru-RU" sz="2200" kern="0" dirty="0" smtClean="0">
                <a:solidFill>
                  <a:srgbClr val="6B2600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    </a:t>
            </a:r>
            <a:r>
              <a:rPr lang="ru-RU" sz="2200" kern="0" dirty="0" smtClean="0">
                <a:latin typeface="Bookman Old Style" panose="02050604050505020204" pitchFamily="18" charset="0"/>
                <a:ea typeface="Arial Unicode MS" pitchFamily="34" charset="-128"/>
                <a:cs typeface="Arial Unicode MS" pitchFamily="34" charset="-128"/>
              </a:rPr>
              <a:t>В </a:t>
            </a:r>
            <a:r>
              <a:rPr lang="ru-RU" sz="2200" kern="0" dirty="0">
                <a:latin typeface="Bookman Old Style" panose="02050604050505020204" pitchFamily="18" charset="0"/>
                <a:ea typeface="Arial Unicode MS" pitchFamily="34" charset="-128"/>
                <a:cs typeface="Arial Unicode MS" pitchFamily="34" charset="-128"/>
              </a:rPr>
              <a:t>этот день люди лакомились блинами. Блины пеклись из разной муки и с разными начинками: пшеничные, овсяные, гречневые, из пресного и кислого </a:t>
            </a:r>
            <a:r>
              <a:rPr lang="ru-RU" sz="2200" kern="0" dirty="0" smtClean="0">
                <a:latin typeface="Bookman Old Style" panose="02050604050505020204" pitchFamily="18" charset="0"/>
                <a:ea typeface="Arial Unicode MS" pitchFamily="34" charset="-128"/>
                <a:cs typeface="Arial Unicode MS" pitchFamily="34" charset="-128"/>
              </a:rPr>
              <a:t>теста</a:t>
            </a:r>
            <a:endParaRPr lang="ru-RU" sz="2200" kern="0" dirty="0">
              <a:latin typeface="Bookman Old Style" panose="02050604050505020204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53644" y="4826675"/>
            <a:ext cx="542646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>
                <a:latin typeface="Bookman Old Style" panose="02050604050505020204" pitchFamily="18" charset="0"/>
                <a:cs typeface="Arial" pitchFamily="34" charset="0"/>
              </a:rPr>
              <a:t>Тут СРЕДА подходит - "ЛАКОМКОЙ" зовётся.</a:t>
            </a:r>
            <a:br>
              <a:rPr lang="ru-RU" b="1" dirty="0">
                <a:latin typeface="Bookman Old Style" panose="02050604050505020204" pitchFamily="18" charset="0"/>
                <a:cs typeface="Arial" pitchFamily="34" charset="0"/>
              </a:rPr>
            </a:br>
            <a:r>
              <a:rPr lang="ru-RU" b="1" dirty="0">
                <a:latin typeface="Bookman Old Style" panose="02050604050505020204" pitchFamily="18" charset="0"/>
                <a:cs typeface="Arial" pitchFamily="34" charset="0"/>
              </a:rPr>
              <a:t>Каждая хозяюшка  колдует у печи.</a:t>
            </a:r>
            <a:br>
              <a:rPr lang="ru-RU" b="1" dirty="0">
                <a:latin typeface="Bookman Old Style" panose="02050604050505020204" pitchFamily="18" charset="0"/>
                <a:cs typeface="Arial" pitchFamily="34" charset="0"/>
              </a:rPr>
            </a:br>
            <a:r>
              <a:rPr lang="ru-RU" b="1" dirty="0">
                <a:latin typeface="Bookman Old Style" panose="02050604050505020204" pitchFamily="18" charset="0"/>
                <a:cs typeface="Arial" pitchFamily="34" charset="0"/>
              </a:rPr>
              <a:t>Кулебяки, сырники – всё им удаётся.</a:t>
            </a:r>
            <a:br>
              <a:rPr lang="ru-RU" b="1" dirty="0">
                <a:latin typeface="Bookman Old Style" panose="02050604050505020204" pitchFamily="18" charset="0"/>
                <a:cs typeface="Arial" pitchFamily="34" charset="0"/>
              </a:rPr>
            </a:br>
            <a:r>
              <a:rPr lang="ru-RU" b="1" dirty="0">
                <a:latin typeface="Bookman Old Style" panose="02050604050505020204" pitchFamily="18" charset="0"/>
                <a:cs typeface="Arial" pitchFamily="34" charset="0"/>
              </a:rPr>
              <a:t>Пироги и блинчики – всё на стол мечи!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722824" y="5085184"/>
            <a:ext cx="321666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cs typeface="Arial" pitchFamily="34" charset="0"/>
              </a:rPr>
              <a:t>Люди шутили, рассказывали различные </a:t>
            </a:r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cs typeface="Arial" pitchFamily="34" charset="0"/>
              </a:rPr>
              <a:t>небылицы</a:t>
            </a:r>
            <a:endParaRPr lang="ru-RU" sz="2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95536" y="188640"/>
            <a:ext cx="82809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kern="0" noProof="0" dirty="0" smtClean="0">
                <a:latin typeface="Bookman Old Style" panose="02050604050505020204" pitchFamily="18" charset="0"/>
              </a:rPr>
              <a:t>Третий</a:t>
            </a: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uLnTx/>
                <a:uFillTx/>
                <a:latin typeface="Bookman Old Style" panose="02050604050505020204" pitchFamily="18" charset="0"/>
              </a:rPr>
              <a:t> день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ookman Old Style" panose="02050604050505020204" pitchFamily="18" charset="0"/>
              </a:rPr>
              <a:t>СРЕДА</a:t>
            </a:r>
            <a:r>
              <a:rPr kumimoji="0" lang="ru-RU" sz="2400" b="1" i="0" u="none" strike="noStrike" kern="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ookman Old Style" panose="02050604050505020204" pitchFamily="18" charset="0"/>
              </a:rPr>
              <a:t> – «ЛАКОМКА»</a:t>
            </a:r>
            <a:endParaRPr kumimoji="0" lang="ru-RU" sz="2400" b="1" i="0" u="none" strike="noStrike" kern="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1868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707498" y="1484784"/>
            <a:ext cx="3456384" cy="3385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dirty="0">
                <a:latin typeface="Bookman Old Style" panose="02050604050505020204" pitchFamily="18" charset="0"/>
                <a:cs typeface="Arial" pitchFamily="34" charset="0"/>
              </a:rPr>
              <a:t>А в ЧЕТВЕРГ - раздольный "РАЗГУЛЯЙ" приходит.</a:t>
            </a:r>
            <a:br>
              <a:rPr lang="ru-RU" sz="2400" dirty="0">
                <a:latin typeface="Bookman Old Style" panose="02050604050505020204" pitchFamily="18" charset="0"/>
                <a:cs typeface="Arial" pitchFamily="34" charset="0"/>
              </a:rPr>
            </a:br>
            <a:r>
              <a:rPr lang="ru-RU" sz="2400" dirty="0">
                <a:latin typeface="Bookman Old Style" panose="02050604050505020204" pitchFamily="18" charset="0"/>
                <a:cs typeface="Arial" pitchFamily="34" charset="0"/>
              </a:rPr>
              <a:t>Ледяные крепости,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dirty="0">
                <a:latin typeface="Bookman Old Style" panose="02050604050505020204" pitchFamily="18" charset="0"/>
                <a:cs typeface="Arial" pitchFamily="34" charset="0"/>
              </a:rPr>
              <a:t>снежные бои...</a:t>
            </a:r>
            <a:br>
              <a:rPr lang="ru-RU" sz="2400" dirty="0">
                <a:latin typeface="Bookman Old Style" panose="02050604050505020204" pitchFamily="18" charset="0"/>
                <a:cs typeface="Arial" pitchFamily="34" charset="0"/>
              </a:rPr>
            </a:br>
            <a:r>
              <a:rPr lang="ru-RU" sz="2400" dirty="0">
                <a:latin typeface="Bookman Old Style" panose="02050604050505020204" pitchFamily="18" charset="0"/>
                <a:cs typeface="Arial" pitchFamily="34" charset="0"/>
              </a:rPr>
              <a:t>Тройки с бубенцами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dirty="0">
                <a:latin typeface="Bookman Old Style" panose="02050604050505020204" pitchFamily="18" charset="0"/>
                <a:cs typeface="Arial" pitchFamily="34" charset="0"/>
              </a:rPr>
              <a:t>на поля </a:t>
            </a:r>
            <a:r>
              <a:rPr lang="ru-RU" sz="2400" dirty="0" smtClean="0">
                <a:latin typeface="Bookman Old Style" panose="02050604050505020204" pitchFamily="18" charset="0"/>
                <a:cs typeface="Arial" pitchFamily="34" charset="0"/>
              </a:rPr>
              <a:t>выходят</a:t>
            </a:r>
            <a:r>
              <a:rPr lang="ru-RU" sz="2200" dirty="0">
                <a:solidFill>
                  <a:srgbClr val="FFCAAD">
                    <a:lumMod val="25000"/>
                  </a:srgb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200" dirty="0">
                <a:solidFill>
                  <a:srgbClr val="FFCAAD">
                    <a:lumMod val="25000"/>
                  </a:srgbClr>
                </a:solidFill>
                <a:latin typeface="Arial" pitchFamily="34" charset="0"/>
                <a:cs typeface="Arial" pitchFamily="34" charset="0"/>
              </a:rPr>
            </a:br>
            <a:endParaRPr lang="ru-RU" sz="2200" dirty="0">
              <a:solidFill>
                <a:srgbClr val="FFCAAD">
                  <a:lumMod val="25000"/>
                </a:srgb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Содержимое 3" descr="http://stat16.privet.ru/lr/0b090eb9d46aeb5a94f2f337a0648b38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23528" y="1132982"/>
            <a:ext cx="5505450" cy="41814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559703" y="5445224"/>
            <a:ext cx="828092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800" dirty="0">
                <a:latin typeface="Bookman Old Style" panose="02050604050505020204" pitchFamily="18" charset="0"/>
                <a:cs typeface="Arial" pitchFamily="34" charset="0"/>
              </a:rPr>
              <a:t>В этот день возили чучело зимы, устраивали соревнования в силе и </a:t>
            </a:r>
            <a:r>
              <a:rPr lang="ru-RU" sz="2800" dirty="0" smtClean="0">
                <a:latin typeface="Bookman Old Style" panose="02050604050505020204" pitchFamily="18" charset="0"/>
                <a:cs typeface="Arial" pitchFamily="34" charset="0"/>
              </a:rPr>
              <a:t>ловкости</a:t>
            </a:r>
            <a:endParaRPr lang="ru-RU" sz="2800" dirty="0">
              <a:latin typeface="Bookman Old Style" panose="02050604050505020204" pitchFamily="18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95536" y="188640"/>
            <a:ext cx="82809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kern="0" dirty="0" smtClean="0">
                <a:latin typeface="Bookman Old Style" panose="02050604050505020204" pitchFamily="18" charset="0"/>
              </a:rPr>
              <a:t>Четвертый</a:t>
            </a: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uLnTx/>
                <a:uFillTx/>
                <a:latin typeface="Bookman Old Style" panose="02050604050505020204" pitchFamily="18" charset="0"/>
              </a:rPr>
              <a:t> день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ookman Old Style" panose="02050604050505020204" pitchFamily="18" charset="0"/>
              </a:rPr>
              <a:t>ЧЕТВЕРГ</a:t>
            </a:r>
            <a:r>
              <a:rPr kumimoji="0" lang="ru-RU" sz="2400" b="1" i="0" u="none" strike="noStrike" kern="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ookman Old Style" panose="02050604050505020204" pitchFamily="18" charset="0"/>
              </a:rPr>
              <a:t> – «РАЗГУЛЯЙ - ЧЕТВЕРТОК»</a:t>
            </a:r>
            <a:endParaRPr kumimoji="0" lang="ru-RU" sz="2400" b="1" i="0" u="none" strike="noStrike" kern="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4089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968" r="2403"/>
          <a:stretch/>
        </p:blipFill>
        <p:spPr bwMode="auto">
          <a:xfrm>
            <a:off x="15077" y="-13094"/>
            <a:ext cx="9128923" cy="42930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35122" y="4581128"/>
            <a:ext cx="748883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Bookman Old Style" panose="02050604050505020204" pitchFamily="18" charset="0"/>
              </a:rPr>
              <a:t>«Еле – еле – еле — </a:t>
            </a:r>
            <a:r>
              <a:rPr lang="ru-RU" sz="2000" b="1" dirty="0" smtClean="0">
                <a:latin typeface="Bookman Old Style" panose="02050604050505020204" pitchFamily="18" charset="0"/>
              </a:rPr>
              <a:t>еле, завертелись </a:t>
            </a:r>
            <a:r>
              <a:rPr lang="ru-RU" sz="2000" b="1" dirty="0">
                <a:latin typeface="Bookman Old Style" panose="02050604050505020204" pitchFamily="18" charset="0"/>
              </a:rPr>
              <a:t>карусели.</a:t>
            </a:r>
            <a:br>
              <a:rPr lang="ru-RU" sz="2000" b="1" dirty="0">
                <a:latin typeface="Bookman Old Style" panose="02050604050505020204" pitchFamily="18" charset="0"/>
              </a:rPr>
            </a:br>
            <a:r>
              <a:rPr lang="ru-RU" sz="2000" b="1" dirty="0">
                <a:latin typeface="Bookman Old Style" panose="02050604050505020204" pitchFamily="18" charset="0"/>
              </a:rPr>
              <a:t>А потом, потом, </a:t>
            </a:r>
            <a:r>
              <a:rPr lang="ru-RU" sz="2000" b="1" dirty="0" smtClean="0">
                <a:latin typeface="Bookman Old Style" panose="02050604050505020204" pitchFamily="18" charset="0"/>
              </a:rPr>
              <a:t>потом все </a:t>
            </a:r>
            <a:r>
              <a:rPr lang="ru-RU" sz="2000" b="1" dirty="0">
                <a:latin typeface="Bookman Old Style" panose="02050604050505020204" pitchFamily="18" charset="0"/>
              </a:rPr>
              <a:t>бегом, бегом, бегом!</a:t>
            </a:r>
            <a:br>
              <a:rPr lang="ru-RU" sz="2000" b="1" dirty="0">
                <a:latin typeface="Bookman Old Style" panose="02050604050505020204" pitchFamily="18" charset="0"/>
              </a:rPr>
            </a:br>
            <a:r>
              <a:rPr lang="ru-RU" sz="2000" b="1" dirty="0" smtClean="0">
                <a:latin typeface="Bookman Old Style" panose="02050604050505020204" pitchFamily="18" charset="0"/>
              </a:rPr>
              <a:t>Побежали</a:t>
            </a:r>
            <a:r>
              <a:rPr lang="ru-RU" sz="2000" b="1" dirty="0">
                <a:latin typeface="Bookman Old Style" panose="02050604050505020204" pitchFamily="18" charset="0"/>
              </a:rPr>
              <a:t>, </a:t>
            </a:r>
            <a:r>
              <a:rPr lang="ru-RU" sz="2000" b="1" dirty="0" smtClean="0">
                <a:latin typeface="Bookman Old Style" panose="02050604050505020204" pitchFamily="18" charset="0"/>
              </a:rPr>
              <a:t>побежали, побежали</a:t>
            </a:r>
            <a:r>
              <a:rPr lang="ru-RU" sz="2000" b="1" dirty="0">
                <a:latin typeface="Bookman Old Style" panose="02050604050505020204" pitchFamily="18" charset="0"/>
              </a:rPr>
              <a:t>, </a:t>
            </a:r>
            <a:r>
              <a:rPr lang="ru-RU" sz="2000" b="1" dirty="0" smtClean="0">
                <a:latin typeface="Bookman Old Style" panose="02050604050505020204" pitchFamily="18" charset="0"/>
              </a:rPr>
              <a:t>побежали</a:t>
            </a:r>
            <a:r>
              <a:rPr lang="ru-RU" sz="2000" b="1" dirty="0">
                <a:latin typeface="Bookman Old Style" panose="02050604050505020204" pitchFamily="18" charset="0"/>
              </a:rPr>
              <a:t>.</a:t>
            </a:r>
            <a:r>
              <a:rPr lang="ru-RU" sz="2000" b="1" dirty="0">
                <a:latin typeface="Bookman Old Style" panose="02050604050505020204" pitchFamily="18" charset="0"/>
              </a:rPr>
              <a:t/>
            </a:r>
            <a:br>
              <a:rPr lang="ru-RU" sz="2000" b="1" dirty="0">
                <a:latin typeface="Bookman Old Style" panose="02050604050505020204" pitchFamily="18" charset="0"/>
              </a:rPr>
            </a:br>
            <a:r>
              <a:rPr lang="ru-RU" sz="2000" b="1" dirty="0">
                <a:latin typeface="Bookman Old Style" panose="02050604050505020204" pitchFamily="18" charset="0"/>
              </a:rPr>
              <a:t>Тише, тише, не </a:t>
            </a:r>
            <a:r>
              <a:rPr lang="ru-RU" sz="2000" b="1" dirty="0" smtClean="0">
                <a:latin typeface="Bookman Old Style" panose="02050604050505020204" pitchFamily="18" charset="0"/>
              </a:rPr>
              <a:t>спешите, карусель </a:t>
            </a:r>
            <a:r>
              <a:rPr lang="ru-RU" sz="2000" b="1" dirty="0">
                <a:latin typeface="Bookman Old Style" panose="02050604050505020204" pitchFamily="18" charset="0"/>
              </a:rPr>
              <a:t>ос-та-но-</a:t>
            </a:r>
            <a:r>
              <a:rPr lang="ru-RU" sz="2000" b="1" dirty="0" err="1">
                <a:latin typeface="Bookman Old Style" panose="02050604050505020204" pitchFamily="18" charset="0"/>
              </a:rPr>
              <a:t>ви</a:t>
            </a:r>
            <a:r>
              <a:rPr lang="ru-RU" sz="2000" b="1" dirty="0">
                <a:latin typeface="Bookman Old Style" panose="02050604050505020204" pitchFamily="18" charset="0"/>
              </a:rPr>
              <a:t>-те.</a:t>
            </a:r>
            <a:br>
              <a:rPr lang="ru-RU" sz="2000" b="1" dirty="0">
                <a:latin typeface="Bookman Old Style" panose="02050604050505020204" pitchFamily="18" charset="0"/>
              </a:rPr>
            </a:br>
            <a:r>
              <a:rPr lang="ru-RU" sz="2000" b="1" dirty="0">
                <a:latin typeface="Bookman Old Style" panose="02050604050505020204" pitchFamily="18" charset="0"/>
              </a:rPr>
              <a:t>Раз-два, </a:t>
            </a:r>
            <a:r>
              <a:rPr lang="ru-RU" sz="2000" b="1" dirty="0" smtClean="0">
                <a:latin typeface="Bookman Old Style" panose="02050604050505020204" pitchFamily="18" charset="0"/>
              </a:rPr>
              <a:t>раз-два. Вот </a:t>
            </a:r>
            <a:r>
              <a:rPr lang="ru-RU" sz="2000" b="1" dirty="0">
                <a:latin typeface="Bookman Old Style" panose="02050604050505020204" pitchFamily="18" charset="0"/>
              </a:rPr>
              <a:t>и кончилась игра»</a:t>
            </a:r>
          </a:p>
        </p:txBody>
      </p:sp>
    </p:spTree>
    <p:extLst>
      <p:ext uri="{BB962C8B-B14F-4D97-AF65-F5344CB8AC3E}">
        <p14:creationId xmlns:p14="http://schemas.microsoft.com/office/powerpoint/2010/main" val="3693870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Содержимое 3" descr="http://stat16.privet.ru/lr/0b094e7a678757fd61cd0d9e8c0058ce"/>
          <p:cNvPicPr>
            <a:picLocks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722145" y="1340768"/>
            <a:ext cx="4067365" cy="49685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150145" y="1939513"/>
            <a:ext cx="4572000" cy="366254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cs typeface="Arial" pitchFamily="34" charset="0"/>
              </a:rPr>
              <a:t>Масленица</a:t>
            </a:r>
            <a:r>
              <a:rPr lang="ru-RU" sz="2200" b="1" dirty="0">
                <a:latin typeface="Bookman Old Style" panose="02050604050505020204" pitchFamily="18" charset="0"/>
                <a:cs typeface="Arial" pitchFamily="34" charset="0"/>
              </a:rPr>
              <a:t> – </a:t>
            </a:r>
            <a:r>
              <a:rPr lang="ru-RU" sz="3200" b="1" dirty="0">
                <a:latin typeface="Bookman Old Style" panose="02050604050505020204" pitchFamily="18" charset="0"/>
                <a:cs typeface="Arial" pitchFamily="34" charset="0"/>
              </a:rPr>
              <a:t>это еще и  семейный праздник. Весна всегда связывалась с началом новой </a:t>
            </a:r>
            <a:r>
              <a:rPr lang="ru-RU" sz="3200" b="1" dirty="0" smtClean="0">
                <a:latin typeface="Bookman Old Style" panose="02050604050505020204" pitchFamily="18" charset="0"/>
                <a:cs typeface="Arial" pitchFamily="34" charset="0"/>
              </a:rPr>
              <a:t>жизни</a:t>
            </a:r>
            <a:r>
              <a:rPr lang="ru-RU" sz="3200" dirty="0" smtClean="0">
                <a:latin typeface="Bookman Old Style" panose="02050604050505020204" pitchFamily="18" charset="0"/>
                <a:cs typeface="Arial" pitchFamily="34" charset="0"/>
              </a:rPr>
              <a:t>.</a:t>
            </a:r>
            <a:endParaRPr lang="ru-RU" sz="3200" dirty="0">
              <a:latin typeface="Bookman Old Style" panose="02050604050505020204" pitchFamily="18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188640"/>
            <a:ext cx="82809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kern="0" dirty="0" smtClean="0">
                <a:latin typeface="Bookman Old Style" panose="02050604050505020204" pitchFamily="18" charset="0"/>
              </a:rPr>
              <a:t>Пятый</a:t>
            </a: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uLnTx/>
                <a:uFillTx/>
                <a:latin typeface="Bookman Old Style" panose="02050604050505020204" pitchFamily="18" charset="0"/>
              </a:rPr>
              <a:t> день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ПЯТНИЦА</a:t>
            </a:r>
            <a:r>
              <a:rPr kumimoji="0" lang="ru-RU" sz="2400" b="1" i="0" u="none" strike="noStrike" kern="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ookman Old Style" panose="02050604050505020204" pitchFamily="18" charset="0"/>
              </a:rPr>
              <a:t> – «ТЕЩИНЫ - ВЕЧЕРКИ»</a:t>
            </a:r>
            <a:endParaRPr kumimoji="0" lang="ru-RU" sz="2400" b="1" i="0" u="none" strike="noStrike" kern="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1091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2" descr="Картинка 22 из 80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/>
          <a:srcRect l="3526" t="5647" r="4688" b="8595"/>
          <a:stretch/>
        </p:blipFill>
        <p:spPr bwMode="auto">
          <a:xfrm>
            <a:off x="611560" y="1114814"/>
            <a:ext cx="7920880" cy="35383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437515" y="4653136"/>
            <a:ext cx="828092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ctr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0A22E"/>
              </a:buClr>
              <a:buSzPct val="70000"/>
              <a:buFontTx/>
              <a:buNone/>
              <a:tabLst/>
              <a:defRPr/>
            </a:pP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Bookman Old Style" panose="02050604050505020204" pitchFamily="18" charset="0"/>
              </a:rPr>
              <a:t>Этот день был всегда шумным, с ряжеными, играми, любимыми русскими забавами: катанием с гор на салазках, катание на лошадях.</a:t>
            </a:r>
            <a:endParaRPr kumimoji="0" lang="ru-RU" sz="28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Bookman Old Style" panose="020506040505050202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37515" y="260648"/>
            <a:ext cx="82809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kern="0" dirty="0" smtClean="0">
                <a:latin typeface="Bookman Old Style" panose="02050604050505020204" pitchFamily="18" charset="0"/>
              </a:rPr>
              <a:t>Шестой </a:t>
            </a: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uLnTx/>
                <a:uFillTx/>
                <a:latin typeface="Bookman Old Style" panose="02050604050505020204" pitchFamily="18" charset="0"/>
              </a:rPr>
              <a:t>день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СУББОТА</a:t>
            </a:r>
            <a:r>
              <a:rPr kumimoji="0" lang="ru-RU" sz="2400" b="1" i="0" u="none" strike="noStrike" kern="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ookman Old Style" panose="02050604050505020204" pitchFamily="18" charset="0"/>
              </a:rPr>
              <a:t> – «ЗОЛОВКИНЫ ПОСИДЕЛКИ»</a:t>
            </a:r>
            <a:endParaRPr kumimoji="0" lang="ru-RU" sz="2400" b="1" i="0" u="none" strike="noStrike" kern="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2698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27530" y="1124744"/>
            <a:ext cx="867645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cs typeface="Arial" pitchFamily="34" charset="0"/>
              </a:rPr>
              <a:t>Последний день Масленицы</a:t>
            </a:r>
            <a:r>
              <a:rPr lang="ru-RU" sz="2200" b="1" dirty="0">
                <a:solidFill>
                  <a:srgbClr val="FFCAAD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cs typeface="Arial" pitchFamily="34" charset="0"/>
              </a:rPr>
              <a:t>  </a:t>
            </a:r>
            <a:r>
              <a:rPr lang="ru-RU" sz="2200" dirty="0">
                <a:latin typeface="Bookman Old Style" panose="02050604050505020204" pitchFamily="18" charset="0"/>
                <a:cs typeface="Arial" pitchFamily="34" charset="0"/>
              </a:rPr>
              <a:t>- </a:t>
            </a:r>
            <a:r>
              <a:rPr lang="ru-RU" sz="2200" dirty="0" smtClean="0">
                <a:latin typeface="Bookman Old Style" panose="02050604050505020204" pitchFamily="18" charset="0"/>
                <a:cs typeface="Arial" pitchFamily="34" charset="0"/>
              </a:rPr>
              <a:t> </a:t>
            </a:r>
            <a:r>
              <a:rPr lang="ru-RU" sz="2200" dirty="0">
                <a:latin typeface="Bookman Old Style" panose="02050604050505020204" pitchFamily="18" charset="0"/>
                <a:cs typeface="Arial" pitchFamily="34" charset="0"/>
              </a:rPr>
              <a:t>самый важный день на всей масленичной неделе. Все, от мала до велика, просят друг у друга прощения, чтобы встретить весну с чистой совестью.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237309" y="4720759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latin typeface="Bookman Old Style" panose="02050604050505020204" pitchFamily="18" charset="0"/>
                <a:cs typeface="Arial" panose="020B0604020202020204" pitchFamily="34" charset="0"/>
              </a:rPr>
              <a:t>Последний день Масленицы был самым шумным и весёлым. Устраивались соревнования</a:t>
            </a:r>
          </a:p>
        </p:txBody>
      </p:sp>
      <p:pic>
        <p:nvPicPr>
          <p:cNvPr id="6" name="Picture 5" descr="D:\Марина\праздники на руси\масленица\борьба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37308" y="2571294"/>
            <a:ext cx="4079107" cy="223298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395536" y="188640"/>
            <a:ext cx="82809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kern="0" dirty="0" smtClean="0">
                <a:latin typeface="Bookman Old Style" panose="02050604050505020204" pitchFamily="18" charset="0"/>
              </a:rPr>
              <a:t>Седьмой</a:t>
            </a: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uLnTx/>
                <a:uFillTx/>
                <a:latin typeface="Bookman Old Style" panose="02050604050505020204" pitchFamily="18" charset="0"/>
              </a:rPr>
              <a:t> день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ookman Old Style" panose="02050604050505020204" pitchFamily="18" charset="0"/>
              </a:rPr>
              <a:t>ВОСКРЕСЕНЬЕ</a:t>
            </a:r>
            <a:r>
              <a:rPr kumimoji="0" lang="ru-RU" sz="2400" b="1" i="0" u="none" strike="noStrike" kern="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ookman Old Style" panose="02050604050505020204" pitchFamily="18" charset="0"/>
              </a:rPr>
              <a:t> – «ПРОЩЕННОЕ ВОСКРЕСЕНЬЕ»</a:t>
            </a:r>
            <a:endParaRPr kumimoji="0" lang="ru-RU" sz="2400" b="1" i="0" u="none" strike="noStrike" kern="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Bookman Old Style" panose="02050604050505020204" pitchFamily="18" charset="0"/>
            </a:endParaRPr>
          </a:p>
        </p:txBody>
      </p:sp>
      <p:pic>
        <p:nvPicPr>
          <p:cNvPr id="9" name="Picture 2" descr="http://img1.liveinternet.ru/images/attach/c/7/98/567/98567027_large_4737592_chychelo_maslenici.jpg"/>
          <p:cNvPicPr>
            <a:picLocks noChangeAspect="1" noChangeArrowheads="1"/>
          </p:cNvPicPr>
          <p:nvPr/>
        </p:nvPicPr>
        <p:blipFill rotWithShape="1">
          <a:blip r:embed="rId3" cstate="email"/>
          <a:srcRect l="22267" r="22364"/>
          <a:stretch/>
        </p:blipFill>
        <p:spPr bwMode="auto">
          <a:xfrm>
            <a:off x="395536" y="2602126"/>
            <a:ext cx="3214763" cy="39232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45468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494400" y="940946"/>
            <a:ext cx="4283968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800" dirty="0">
                <a:latin typeface="Bookman Old Style" panose="02050604050505020204" pitchFamily="18" charset="0"/>
                <a:cs typeface="Arial" pitchFamily="34" charset="0"/>
              </a:rPr>
              <a:t>Дарили сделанные из белых и красных ниток мартенички, куколки мальчика и девочки, - символ дружбы. </a:t>
            </a:r>
            <a:endParaRPr lang="ru-RU" sz="2800" dirty="0" smtClean="0">
              <a:latin typeface="Bookman Old Style" panose="02050604050505020204" pitchFamily="18" charset="0"/>
              <a:cs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800" dirty="0" smtClean="0">
                <a:latin typeface="Bookman Old Style" panose="02050604050505020204" pitchFamily="18" charset="0"/>
                <a:cs typeface="Arial" pitchFamily="34" charset="0"/>
              </a:rPr>
              <a:t>Ими </a:t>
            </a:r>
            <a:r>
              <a:rPr lang="ru-RU" sz="2800" dirty="0">
                <a:latin typeface="Bookman Old Style" panose="02050604050505020204" pitchFamily="18" charset="0"/>
                <a:cs typeface="Arial" pitchFamily="34" charset="0"/>
              </a:rPr>
              <a:t>взмахивали и приговаривали: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ru-RU" sz="2800" dirty="0">
                <a:latin typeface="Bookman Old Style" panose="02050604050505020204" pitchFamily="18" charset="0"/>
                <a:cs typeface="Arial" pitchFamily="34" charset="0"/>
              </a:rPr>
              <a:t>Ты прости меня, прости.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ru-RU" sz="2800" dirty="0">
                <a:latin typeface="Bookman Old Style" panose="02050604050505020204" pitchFamily="18" charset="0"/>
                <a:cs typeface="Arial" pitchFamily="34" charset="0"/>
              </a:rPr>
              <a:t>Все обиды отпусти.</a:t>
            </a:r>
          </a:p>
        </p:txBody>
      </p:sp>
      <p:pic>
        <p:nvPicPr>
          <p:cNvPr id="3" name="Рисунок 6" descr="6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527" y="260648"/>
            <a:ext cx="3813767" cy="30963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3645024"/>
            <a:ext cx="3813768" cy="29523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0140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286000" y="31058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34818" y="612845"/>
            <a:ext cx="496855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Bookman Old Style" panose="02050604050505020204" pitchFamily="18" charset="0"/>
              </a:rPr>
              <a:t>Солнце светит, да не греет</a:t>
            </a:r>
          </a:p>
          <a:p>
            <a:pPr algn="ctr"/>
            <a:r>
              <a:rPr lang="ru-RU" sz="2000" b="1" dirty="0">
                <a:latin typeface="Bookman Old Style" panose="02050604050505020204" pitchFamily="18" charset="0"/>
              </a:rPr>
              <a:t>Ночь длиннее с каждым днём</a:t>
            </a:r>
          </a:p>
          <a:p>
            <a:pPr algn="ctr"/>
            <a:r>
              <a:rPr lang="ru-RU" sz="2000" b="1" dirty="0">
                <a:latin typeface="Bookman Old Style" panose="02050604050505020204" pitchFamily="18" charset="0"/>
              </a:rPr>
              <a:t>Замели кругом метели</a:t>
            </a:r>
          </a:p>
          <a:p>
            <a:pPr algn="ctr"/>
            <a:r>
              <a:rPr lang="ru-RU" sz="2000" b="1" dirty="0">
                <a:latin typeface="Bookman Old Style" panose="02050604050505020204" pitchFamily="18" charset="0"/>
              </a:rPr>
              <a:t>Стало белым всё вокруг.</a:t>
            </a:r>
          </a:p>
          <a:p>
            <a:pPr algn="ctr"/>
            <a:r>
              <a:rPr lang="ru-RU" sz="2000" b="1" dirty="0">
                <a:latin typeface="Bookman Old Style" panose="02050604050505020204" pitchFamily="18" charset="0"/>
              </a:rPr>
              <a:t>Птиц не слышно, тишина.</a:t>
            </a:r>
          </a:p>
          <a:p>
            <a:pPr algn="ctr"/>
            <a:r>
              <a:rPr lang="ru-RU" sz="2000" b="1" dirty="0">
                <a:latin typeface="Bookman Old Style" panose="02050604050505020204" pitchFamily="18" charset="0"/>
              </a:rPr>
              <a:t>Значит, к нам пришла</a:t>
            </a:r>
            <a:r>
              <a:rPr lang="ru-RU" sz="2000" b="1" dirty="0" smtClean="0">
                <a:latin typeface="Bookman Old Style" panose="02050604050505020204" pitchFamily="18" charset="0"/>
              </a:rPr>
              <a:t>…</a:t>
            </a:r>
            <a:endParaRPr lang="ru-RU" sz="2000" b="1" dirty="0">
              <a:latin typeface="Bookman Old Style" panose="020506040505050202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283968" y="4080682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b="1" dirty="0">
                <a:latin typeface="Bookman Old Style" panose="02050604050505020204" pitchFamily="18" charset="0"/>
              </a:rPr>
              <a:t>Солнце греет и печёт</a:t>
            </a:r>
          </a:p>
          <a:p>
            <a:pPr algn="ctr"/>
            <a:r>
              <a:rPr lang="ru-RU" sz="2000" b="1" dirty="0">
                <a:latin typeface="Bookman Old Style" panose="02050604050505020204" pitchFamily="18" charset="0"/>
              </a:rPr>
              <a:t>Ручеёк с горы течёт.</a:t>
            </a:r>
          </a:p>
          <a:p>
            <a:pPr algn="ctr"/>
            <a:r>
              <a:rPr lang="ru-RU" sz="2000" b="1" dirty="0">
                <a:latin typeface="Bookman Old Style" panose="02050604050505020204" pitchFamily="18" charset="0"/>
              </a:rPr>
              <a:t>Тает снег , кругом вода,</a:t>
            </a:r>
          </a:p>
          <a:p>
            <a:pPr algn="ctr"/>
            <a:r>
              <a:rPr lang="ru-RU" sz="2000" b="1" dirty="0">
                <a:latin typeface="Bookman Old Style" panose="02050604050505020204" pitchFamily="18" charset="0"/>
              </a:rPr>
              <a:t>Значит, к нам пришла……</a:t>
            </a:r>
            <a:endParaRPr lang="ru-RU" sz="2000" b="1" dirty="0">
              <a:latin typeface="Bookman Old Style" panose="02050604050505020204" pitchFamily="18" charset="0"/>
            </a:endParaRPr>
          </a:p>
        </p:txBody>
      </p:sp>
      <p:pic>
        <p:nvPicPr>
          <p:cNvPr id="1026" name="Picture 2" descr="http://wallpapercave.com/wp/nbnIqZw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046" y="383954"/>
            <a:ext cx="3835159" cy="239697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zwezda.net/files/article/photo/preview/39f76ca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162" y="3433814"/>
            <a:ext cx="4324838" cy="253408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6738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D:\Марина\праздники на руси\масленица\event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404664"/>
            <a:ext cx="4002782" cy="585380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572000" y="908720"/>
            <a:ext cx="4104456" cy="50598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latin typeface="Bookman Old Style" panose="02050604050505020204" pitchFamily="18" charset="0"/>
              </a:rPr>
              <a:t>Вечером устраивали большой костёр и Масленицу сжигали. Начинался </a:t>
            </a:r>
            <a:r>
              <a:rPr lang="ru-RU" b="1" dirty="0" smtClean="0">
                <a:latin typeface="Bookman Old Style" panose="02050604050505020204" pitchFamily="18" charset="0"/>
              </a:rPr>
              <a:t>пост.</a:t>
            </a:r>
          </a:p>
          <a:p>
            <a:pPr marL="342900" lvl="0" indent="-342900" algn="ctr">
              <a:spcBef>
                <a:spcPct val="20000"/>
              </a:spcBef>
              <a:buClr>
                <a:srgbClr val="F0A22E"/>
              </a:buClr>
              <a:buSzPct val="70000"/>
            </a:pPr>
            <a:r>
              <a:rPr lang="ru-RU" sz="2400" b="1" dirty="0">
                <a:latin typeface="Bookman Old Style" panose="02050604050505020204" pitchFamily="18" charset="0"/>
              </a:rPr>
              <a:t>У масленичного костра собиралось всегда много народу, было весело, звучало много песен. С Масленицей прощались и в шутку и всерьёз. Подбрасывая солому в </a:t>
            </a:r>
            <a:r>
              <a:rPr lang="ru-RU" sz="2400" b="1" dirty="0" smtClean="0">
                <a:latin typeface="Bookman Old Style" panose="02050604050505020204" pitchFamily="18" charset="0"/>
              </a:rPr>
              <a:t>огонь.</a:t>
            </a:r>
            <a:endParaRPr lang="ru-RU" sz="2400" dirty="0">
              <a:latin typeface="Bookman Old Style" panose="02050604050505020204" pitchFamily="18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ru-RU" sz="2400" b="1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4403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Кукла Масленица из разноцветной бумаги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06" b="11363"/>
          <a:stretch/>
        </p:blipFill>
        <p:spPr bwMode="auto">
          <a:xfrm>
            <a:off x="539552" y="1628800"/>
            <a:ext cx="8136904" cy="47525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02457" y="404664"/>
            <a:ext cx="763284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«КУКЛА - МАСЛЕНИЦА»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 </a:t>
            </a:r>
            <a:endParaRPr lang="ru-RU" sz="24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  <a:p>
            <a:pPr algn="ctr"/>
            <a:r>
              <a:rPr lang="ru-RU" sz="2000" b="1" dirty="0" smtClean="0">
                <a:latin typeface="Bookman Old Style" panose="02050604050505020204" pitchFamily="18" charset="0"/>
              </a:rPr>
              <a:t>Листы </a:t>
            </a:r>
            <a:r>
              <a:rPr lang="ru-RU" sz="2000" b="1" dirty="0">
                <a:latin typeface="Bookman Old Style" panose="02050604050505020204" pitchFamily="18" charset="0"/>
              </a:rPr>
              <a:t>красной и желтой бумаги складываем гармошкой</a:t>
            </a:r>
            <a:endParaRPr lang="ru-RU" sz="2000" b="1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3311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03648" y="334264"/>
            <a:ext cx="64732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latin typeface="Bookman Old Style" panose="02050604050505020204" pitchFamily="18" charset="0"/>
              </a:rPr>
              <a:t>Сгибаем обе "гармошки" </a:t>
            </a:r>
            <a:r>
              <a:rPr lang="ru-RU" sz="2400" b="1" dirty="0" smtClean="0">
                <a:latin typeface="Bookman Old Style" panose="02050604050505020204" pitchFamily="18" charset="0"/>
              </a:rPr>
              <a:t>посередине</a:t>
            </a:r>
            <a:endParaRPr lang="ru-RU" dirty="0"/>
          </a:p>
        </p:txBody>
      </p:sp>
      <p:pic>
        <p:nvPicPr>
          <p:cNvPr id="13314" name="Picture 2" descr="Кукла Масленица из разноцветной бумаги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19" b="7498"/>
          <a:stretch/>
        </p:blipFill>
        <p:spPr bwMode="auto">
          <a:xfrm>
            <a:off x="535418" y="1052736"/>
            <a:ext cx="8069030" cy="53285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9457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Кукла Масленица из разноцветной бумаги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31" b="9167"/>
          <a:stretch/>
        </p:blipFill>
        <p:spPr bwMode="auto">
          <a:xfrm>
            <a:off x="479426" y="1412776"/>
            <a:ext cx="8269037" cy="49685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39552" y="332656"/>
            <a:ext cx="79928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Bookman Old Style" panose="02050604050505020204" pitchFamily="18" charset="0"/>
              </a:rPr>
              <a:t>Склеиваем между собой внутренние края красной "гармошки</a:t>
            </a:r>
            <a:r>
              <a:rPr lang="ru-RU" sz="2400" b="1" dirty="0" smtClean="0">
                <a:latin typeface="Bookman Old Style" panose="02050604050505020204" pitchFamily="18" charset="0"/>
              </a:rPr>
              <a:t>"</a:t>
            </a:r>
            <a:endParaRPr lang="ru-RU" sz="2400" b="1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0521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332656"/>
            <a:ext cx="82809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Bookman Old Style" panose="02050604050505020204" pitchFamily="18" charset="0"/>
              </a:rPr>
              <a:t>Накладываем сверху на красную "гармошку" желтую часть платьица и склеиваем их </a:t>
            </a:r>
            <a:r>
              <a:rPr lang="ru-RU" sz="2400" b="1" dirty="0" smtClean="0">
                <a:latin typeface="Bookman Old Style" panose="02050604050505020204" pitchFamily="18" charset="0"/>
              </a:rPr>
              <a:t>вместе</a:t>
            </a:r>
            <a:endParaRPr lang="ru-RU" sz="2400" b="1" dirty="0">
              <a:latin typeface="Bookman Old Style" panose="02050604050505020204" pitchFamily="18" charset="0"/>
            </a:endParaRPr>
          </a:p>
        </p:txBody>
      </p:sp>
      <p:pic>
        <p:nvPicPr>
          <p:cNvPr id="15362" name="Picture 2" descr="Кукла Масленица из разноцветной бумаги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56" b="6344"/>
          <a:stretch/>
        </p:blipFill>
        <p:spPr bwMode="auto">
          <a:xfrm>
            <a:off x="467544" y="1340768"/>
            <a:ext cx="8208911" cy="50405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7826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332656"/>
            <a:ext cx="835292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Bookman Old Style" panose="02050604050505020204" pitchFamily="18" charset="0"/>
              </a:rPr>
              <a:t>Приступаем к изготовлению головы. Берем шаблон №1 и вырезаем кружки желтого и бледно-розового цвета (для волос и лица соответственно).</a:t>
            </a:r>
            <a:endParaRPr lang="ru-RU" sz="2400" b="1" dirty="0">
              <a:latin typeface="Bookman Old Style" panose="02050604050505020204" pitchFamily="18" charset="0"/>
            </a:endParaRPr>
          </a:p>
        </p:txBody>
      </p:sp>
      <p:pic>
        <p:nvPicPr>
          <p:cNvPr id="16386" name="Picture 2" descr="Кукла Масленица из разноцветной бумаги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91" b="10508"/>
          <a:stretch/>
        </p:blipFill>
        <p:spPr bwMode="auto">
          <a:xfrm>
            <a:off x="499302" y="2132856"/>
            <a:ext cx="8105146" cy="441307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5949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52952" y="332656"/>
            <a:ext cx="589456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latin typeface="Bookman Old Style" panose="02050604050505020204" pitchFamily="18" charset="0"/>
              </a:rPr>
              <a:t>Вырезаем волосы по шаблону №2</a:t>
            </a:r>
            <a:endParaRPr lang="ru-RU" sz="2400" b="1" dirty="0">
              <a:latin typeface="Bookman Old Style" panose="02050604050505020204" pitchFamily="18" charset="0"/>
            </a:endParaRPr>
          </a:p>
        </p:txBody>
      </p:sp>
      <p:pic>
        <p:nvPicPr>
          <p:cNvPr id="17410" name="Picture 2" descr="Кукла Масленица из разноцветной бумаги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87" t="12570" r="14779" b="21118"/>
          <a:stretch/>
        </p:blipFill>
        <p:spPr bwMode="auto">
          <a:xfrm>
            <a:off x="542948" y="980728"/>
            <a:ext cx="8061500" cy="52565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1189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404664"/>
            <a:ext cx="80648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Bookman Old Style" panose="02050604050505020204" pitchFamily="18" charset="0"/>
              </a:rPr>
              <a:t>Наклеиваем эту деталь волос на кружок </a:t>
            </a:r>
            <a:r>
              <a:rPr lang="ru-RU" sz="2400" b="1" dirty="0" smtClean="0">
                <a:latin typeface="Bookman Old Style" panose="02050604050505020204" pitchFamily="18" charset="0"/>
              </a:rPr>
              <a:t>лица</a:t>
            </a:r>
            <a:endParaRPr lang="ru-RU" sz="2400" b="1" dirty="0">
              <a:latin typeface="Bookman Old Style" panose="02050604050505020204" pitchFamily="18" charset="0"/>
            </a:endParaRPr>
          </a:p>
        </p:txBody>
      </p:sp>
      <p:pic>
        <p:nvPicPr>
          <p:cNvPr id="18434" name="Picture 2" descr="Кукла Масленица из разноцветной бумаги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5" t="7296" r="8268" b="7050"/>
          <a:stretch/>
        </p:blipFill>
        <p:spPr bwMode="auto">
          <a:xfrm>
            <a:off x="539552" y="1124744"/>
            <a:ext cx="8064896" cy="53285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3183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332656"/>
            <a:ext cx="84969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Bookman Old Style" panose="02050604050505020204" pitchFamily="18" charset="0"/>
              </a:rPr>
              <a:t>Берем 4 плоские пуговицы (2 белые побольше и 2 синие поменьше) и приклеиваем маленькие пуговички к </a:t>
            </a:r>
            <a:r>
              <a:rPr lang="ru-RU" sz="2400" b="1" dirty="0" smtClean="0">
                <a:latin typeface="Bookman Old Style" panose="02050604050505020204" pitchFamily="18" charset="0"/>
              </a:rPr>
              <a:t>большим</a:t>
            </a:r>
            <a:endParaRPr lang="ru-RU" sz="2400" b="1" dirty="0">
              <a:latin typeface="Bookman Old Style" panose="02050604050505020204" pitchFamily="18" charset="0"/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72" t="40179" r="24846" b="31607"/>
          <a:stretch/>
        </p:blipFill>
        <p:spPr bwMode="auto">
          <a:xfrm>
            <a:off x="2447764" y="1532985"/>
            <a:ext cx="4248472" cy="1460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276867" y="3212976"/>
            <a:ext cx="65902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latin typeface="Bookman Old Style" panose="02050604050505020204" pitchFamily="18" charset="0"/>
              </a:rPr>
              <a:t>Н</a:t>
            </a:r>
            <a:r>
              <a:rPr lang="ru-RU" sz="2400" b="1" dirty="0" smtClean="0">
                <a:latin typeface="Bookman Old Style" panose="02050604050505020204" pitchFamily="18" charset="0"/>
              </a:rPr>
              <a:t>аклеиваем </a:t>
            </a:r>
            <a:r>
              <a:rPr lang="ru-RU" sz="2400" b="1" dirty="0">
                <a:latin typeface="Bookman Old Style" panose="02050604050505020204" pitchFamily="18" charset="0"/>
              </a:rPr>
              <a:t>глаза на розовый </a:t>
            </a:r>
            <a:r>
              <a:rPr lang="ru-RU" sz="2400" b="1" dirty="0" smtClean="0">
                <a:latin typeface="Bookman Old Style" panose="02050604050505020204" pitchFamily="18" charset="0"/>
              </a:rPr>
              <a:t>кружок</a:t>
            </a:r>
            <a:endParaRPr lang="ru-RU" sz="2400" b="1" dirty="0">
              <a:latin typeface="Bookman Old Style" panose="02050604050505020204" pitchFamily="18" charset="0"/>
            </a:endParaRPr>
          </a:p>
        </p:txBody>
      </p:sp>
      <p:pic>
        <p:nvPicPr>
          <p:cNvPr id="19460" name="Picture 4" descr="Кукла Масленица из разноцветной бумаги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77" t="5775" r="15602" b="9655"/>
          <a:stretch/>
        </p:blipFill>
        <p:spPr bwMode="auto">
          <a:xfrm>
            <a:off x="2087724" y="3690914"/>
            <a:ext cx="4968552" cy="29160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7538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260648"/>
            <a:ext cx="83529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Bookman Old Style" panose="02050604050505020204" pitchFamily="18" charset="0"/>
              </a:rPr>
              <a:t>Вырезаем улыбку (шаблон №6) и также приклеиваем ее, затем вырезаем и приклеиваем </a:t>
            </a:r>
            <a:r>
              <a:rPr lang="ru-RU" sz="2400" b="1" dirty="0" smtClean="0">
                <a:latin typeface="Bookman Old Style" panose="02050604050505020204" pitchFamily="18" charset="0"/>
              </a:rPr>
              <a:t>носик</a:t>
            </a:r>
            <a:endParaRPr lang="ru-RU" sz="2400" b="1" dirty="0">
              <a:latin typeface="Bookman Old Style" panose="02050604050505020204" pitchFamily="18" charset="0"/>
            </a:endParaRPr>
          </a:p>
        </p:txBody>
      </p:sp>
      <p:pic>
        <p:nvPicPr>
          <p:cNvPr id="20482" name="Picture 2" descr="Кукла Масленица из разноцветной бумаги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98" t="12627" r="9926" b="7242"/>
          <a:stretch/>
        </p:blipFill>
        <p:spPr bwMode="auto">
          <a:xfrm>
            <a:off x="539552" y="1460978"/>
            <a:ext cx="7992888" cy="513637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889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://img-fotki.yandex.ru/get/5506/21871983.3b/0_7339c_f1c4bce5_X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24003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8183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5516" y="289284"/>
            <a:ext cx="41764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Bookman Old Style" panose="02050604050505020204" pitchFamily="18" charset="0"/>
              </a:rPr>
              <a:t>Вырезаем из красной бумаги косынку (шаблон №3</a:t>
            </a:r>
            <a:r>
              <a:rPr lang="ru-RU" sz="2400" b="1" dirty="0" smtClean="0">
                <a:latin typeface="Bookman Old Style" panose="02050604050505020204" pitchFamily="18" charset="0"/>
              </a:rPr>
              <a:t>)</a:t>
            </a:r>
            <a:endParaRPr lang="ru-RU" sz="2400" b="1" dirty="0">
              <a:latin typeface="Bookman Old Style" panose="02050604050505020204" pitchFamily="18" charset="0"/>
            </a:endParaRPr>
          </a:p>
        </p:txBody>
      </p:sp>
      <p:pic>
        <p:nvPicPr>
          <p:cNvPr id="21506" name="Picture 2" descr="Кукла Масленица из разноцветной бумаги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06" r="13089" b="4903"/>
          <a:stretch/>
        </p:blipFill>
        <p:spPr bwMode="auto">
          <a:xfrm>
            <a:off x="172947" y="1988840"/>
            <a:ext cx="4217158" cy="39604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390105" y="339106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b="1" dirty="0">
                <a:latin typeface="Bookman Old Style" panose="02050604050505020204" pitchFamily="18" charset="0"/>
              </a:rPr>
              <a:t>Приклеиваем голову куклы к косынке. Рисуем на лице ресницы и </a:t>
            </a:r>
            <a:r>
              <a:rPr lang="ru-RU" sz="2400" b="1" dirty="0" smtClean="0">
                <a:latin typeface="Bookman Old Style" panose="02050604050505020204" pitchFamily="18" charset="0"/>
              </a:rPr>
              <a:t>брови</a:t>
            </a:r>
            <a:endParaRPr lang="ru-RU" sz="2400" b="1" dirty="0">
              <a:latin typeface="Bookman Old Style" panose="02050604050505020204" pitchFamily="18" charset="0"/>
            </a:endParaRPr>
          </a:p>
        </p:txBody>
      </p:sp>
      <p:pic>
        <p:nvPicPr>
          <p:cNvPr id="21508" name="Picture 4" descr="Кукла Масленица из разноцветной бумаги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10" t="2809" r="8677" b="6046"/>
          <a:stretch/>
        </p:blipFill>
        <p:spPr bwMode="auto">
          <a:xfrm>
            <a:off x="4565920" y="1988840"/>
            <a:ext cx="4326559" cy="39604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1572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71767" y="764704"/>
            <a:ext cx="396679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>
                <a:latin typeface="Bookman Old Style" panose="02050604050505020204" pitchFamily="18" charset="0"/>
              </a:rPr>
              <a:t>Вырезаем кончики </a:t>
            </a:r>
            <a:endParaRPr lang="ru-RU" sz="2400" b="1" dirty="0" smtClean="0">
              <a:latin typeface="Bookman Old Style" panose="02050604050505020204" pitchFamily="18" charset="0"/>
            </a:endParaRPr>
          </a:p>
          <a:p>
            <a:r>
              <a:rPr lang="ru-RU" sz="2400" b="1" dirty="0" smtClean="0">
                <a:latin typeface="Bookman Old Style" panose="02050604050505020204" pitchFamily="18" charset="0"/>
              </a:rPr>
              <a:t>косынки </a:t>
            </a:r>
            <a:r>
              <a:rPr lang="ru-RU" sz="2400" b="1" dirty="0">
                <a:latin typeface="Bookman Old Style" panose="02050604050505020204" pitchFamily="18" charset="0"/>
              </a:rPr>
              <a:t>(шаблон №4</a:t>
            </a:r>
            <a:r>
              <a:rPr lang="ru-RU" dirty="0" smtClean="0"/>
              <a:t>)</a:t>
            </a:r>
            <a:endParaRPr lang="ru-RU" dirty="0"/>
          </a:p>
        </p:txBody>
      </p:sp>
      <p:pic>
        <p:nvPicPr>
          <p:cNvPr id="22530" name="Picture 2" descr="Кукла Масленица из разноцветной бумаги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50" t="10875" r="6588" b="11900"/>
          <a:stretch/>
        </p:blipFill>
        <p:spPr bwMode="auto">
          <a:xfrm>
            <a:off x="229749" y="2204864"/>
            <a:ext cx="3997627" cy="33843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463460" y="303039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b="1" dirty="0">
                <a:latin typeface="Bookman Old Style" panose="02050604050505020204" pitchFamily="18" charset="0"/>
              </a:rPr>
              <a:t>Приклеиваем их под основной частью косынки. Освежаем косынку горошинами белого </a:t>
            </a:r>
            <a:r>
              <a:rPr lang="ru-RU" sz="2400" b="1" dirty="0" smtClean="0">
                <a:latin typeface="Bookman Old Style" panose="02050604050505020204" pitchFamily="18" charset="0"/>
              </a:rPr>
              <a:t>цвета</a:t>
            </a:r>
            <a:endParaRPr lang="ru-RU" sz="2400" b="1" dirty="0">
              <a:latin typeface="Bookman Old Style" panose="02050604050505020204" pitchFamily="18" charset="0"/>
            </a:endParaRPr>
          </a:p>
        </p:txBody>
      </p:sp>
      <p:pic>
        <p:nvPicPr>
          <p:cNvPr id="22532" name="Picture 4" descr="Кукла Масленица из разноцветной бумаги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6" r="3404"/>
          <a:stretch/>
        </p:blipFill>
        <p:spPr bwMode="auto">
          <a:xfrm>
            <a:off x="4599295" y="2492896"/>
            <a:ext cx="4026089" cy="34194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1882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95536" y="332656"/>
            <a:ext cx="835292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Bookman Old Style" panose="02050604050505020204" pitchFamily="18" charset="0"/>
              </a:rPr>
              <a:t>В</a:t>
            </a:r>
            <a:r>
              <a:rPr lang="ru-RU" sz="2400" b="1" dirty="0" smtClean="0">
                <a:latin typeface="Bookman Old Style" panose="02050604050505020204" pitchFamily="18" charset="0"/>
              </a:rPr>
              <a:t>ырезаем </a:t>
            </a:r>
            <a:r>
              <a:rPr lang="ru-RU" sz="2400" b="1" dirty="0">
                <a:latin typeface="Bookman Old Style" panose="02050604050505020204" pitchFamily="18" charset="0"/>
              </a:rPr>
              <a:t>ладошки (шаблон №5) из розовой бумаги, приклеиваем их к платью. Если под руками есть термосалфетка, можно наклеить нашу куклу-масленицу на нее. Она придаст завершенность образу.</a:t>
            </a:r>
            <a:endParaRPr lang="ru-RU" sz="2400" b="1" dirty="0">
              <a:latin typeface="Bookman Old Style" panose="02050604050505020204" pitchFamily="18" charset="0"/>
            </a:endParaRPr>
          </a:p>
        </p:txBody>
      </p:sp>
      <p:pic>
        <p:nvPicPr>
          <p:cNvPr id="23554" name="Picture 2" descr="Кукла Масленица из разноцветной бумаг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944" y="2420888"/>
            <a:ext cx="4286250" cy="39604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6" name="Picture 4" descr="Кукла Масленица из разноцветной бумаг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5172" y="2420888"/>
            <a:ext cx="4286250" cy="39604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0977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Кукла Масленица из разноцветной бумаги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8" t="2456" r="1563"/>
          <a:stretch/>
        </p:blipFill>
        <p:spPr bwMode="auto">
          <a:xfrm>
            <a:off x="0" y="-26348"/>
            <a:ext cx="9144000" cy="68843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8385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404664"/>
            <a:ext cx="784887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Масленица - это праздник встречи весны и </a:t>
            </a: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солнца</a:t>
            </a:r>
            <a:endParaRPr lang="ru-RU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pic>
        <p:nvPicPr>
          <p:cNvPr id="2050" name="Picture 2" descr="http://park72.ru/wp-content/uploads/2015/02/58942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556792"/>
            <a:ext cx="7416824" cy="48605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1090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img-fotki.yandex.ru/get/4406/101695605.dcd/0_9d495_c7d920de_XL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05324" y="2780928"/>
            <a:ext cx="5874988" cy="391251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418482" y="351413"/>
            <a:ext cx="604867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latin typeface="Bookman Old Style" panose="02050604050505020204" pitchFamily="18" charset="0"/>
              </a:rPr>
              <a:t>Как на масленой неделе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latin typeface="Bookman Old Style" panose="02050604050505020204" pitchFamily="18" charset="0"/>
              </a:rPr>
              <a:t>Из трубы блины летели.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latin typeface="Bookman Old Style" panose="02050604050505020204" pitchFamily="18" charset="0"/>
              </a:rPr>
              <a:t>Ой, блиночки мои,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latin typeface="Bookman Old Style" panose="02050604050505020204" pitchFamily="18" charset="0"/>
              </a:rPr>
              <a:t>Блины масленые,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latin typeface="Bookman Old Style" panose="02050604050505020204" pitchFamily="18" charset="0"/>
              </a:rPr>
              <a:t>Ой, блины, блины, блины,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latin typeface="Bookman Old Style" panose="02050604050505020204" pitchFamily="18" charset="0"/>
              </a:rPr>
              <a:t>Разрумяненькие!</a:t>
            </a:r>
          </a:p>
        </p:txBody>
      </p:sp>
    </p:spTree>
    <p:extLst>
      <p:ext uri="{BB962C8B-B14F-4D97-AF65-F5344CB8AC3E}">
        <p14:creationId xmlns:p14="http://schemas.microsoft.com/office/powerpoint/2010/main" val="272490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s05.radikal.ru/i178/1003/c6/6a63f05b1fe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332656"/>
            <a:ext cx="4686338" cy="311202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img01.chitalnya.ru/upload2/382/752496652770787456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8064" y="2996952"/>
            <a:ext cx="3768502" cy="3768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148064" y="908720"/>
            <a:ext cx="361540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latin typeface="Bookman Old Style" panose="02050604050505020204" pitchFamily="18" charset="0"/>
              </a:rPr>
              <a:t>Румяный блин означал весеннее солнышко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4341738"/>
            <a:ext cx="489654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latin typeface="Bookman Old Style" panose="02050604050505020204" pitchFamily="18" charset="0"/>
              </a:rPr>
              <a:t>И в наше время на Масленицу пекут блины. Это старинный русский обычай – встречать весну</a:t>
            </a:r>
          </a:p>
        </p:txBody>
      </p:sp>
    </p:spTree>
    <p:extLst>
      <p:ext uri="{BB962C8B-B14F-4D97-AF65-F5344CB8AC3E}">
        <p14:creationId xmlns:p14="http://schemas.microsoft.com/office/powerpoint/2010/main" val="2818556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supercook.ru/images-maslenica/rus-masl-3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1628800"/>
            <a:ext cx="8064896" cy="474379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39552" y="531837"/>
            <a:ext cx="806489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spc="3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Каждый день Масленицы имеет свое название и </a:t>
            </a:r>
            <a:r>
              <a:rPr lang="ru-RU" sz="2800" b="1" spc="3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обряды</a:t>
            </a:r>
            <a:endParaRPr lang="ru-RU" sz="2800" spc="3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9127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95536" y="332656"/>
            <a:ext cx="82809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uLnTx/>
                <a:uFillTx/>
                <a:latin typeface="Bookman Old Style" panose="02050604050505020204" pitchFamily="18" charset="0"/>
              </a:rPr>
              <a:t>Первый день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ookman Old Style" panose="02050604050505020204" pitchFamily="18" charset="0"/>
              </a:rPr>
              <a:t>ПОНЕДЕЛЬНИК</a:t>
            </a:r>
            <a:r>
              <a:rPr kumimoji="0" lang="ru-RU" sz="2400" b="1" i="0" u="none" strike="noStrike" kern="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ookman Old Style" panose="02050604050505020204" pitchFamily="18" charset="0"/>
              </a:rPr>
              <a:t> – «ВСТРЕЧА МАСЛЕНИЦЫ»</a:t>
            </a:r>
            <a:endParaRPr kumimoji="0" lang="ru-RU" sz="2400" b="1" i="0" u="none" strike="noStrike" kern="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Bookman Old Style" panose="02050604050505020204" pitchFamily="18" charset="0"/>
            </a:endParaRPr>
          </a:p>
        </p:txBody>
      </p:sp>
      <p:pic>
        <p:nvPicPr>
          <p:cNvPr id="4" name="Содержимое 3" descr="http://stat16.privet.ru/lr/0b096409036c0e775eb258f3b2a7cfbe"/>
          <p:cNvPicPr>
            <a:picLocks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83568" y="1268760"/>
            <a:ext cx="7776864" cy="51845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71048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855869" y="3371387"/>
            <a:ext cx="388843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200" b="1" dirty="0">
                <a:solidFill>
                  <a:srgbClr val="C00000"/>
                </a:solidFill>
                <a:latin typeface="Bookman Old Style" panose="02050604050505020204" pitchFamily="18" charset="0"/>
                <a:cs typeface="Arial" pitchFamily="34" charset="0"/>
              </a:rPr>
              <a:t>Утро... ПОНЕДЕЛЬНИК... Наступает  " ВСТРЕЧА".</a:t>
            </a:r>
            <a:br>
              <a:rPr lang="ru-RU" sz="2200" b="1" dirty="0">
                <a:solidFill>
                  <a:srgbClr val="C00000"/>
                </a:solidFill>
                <a:latin typeface="Bookman Old Style" panose="02050604050505020204" pitchFamily="18" charset="0"/>
                <a:cs typeface="Arial" pitchFamily="34" charset="0"/>
              </a:rPr>
            </a:br>
            <a:r>
              <a:rPr lang="ru-RU" sz="2200" b="1" dirty="0">
                <a:solidFill>
                  <a:srgbClr val="C00000"/>
                </a:solidFill>
                <a:latin typeface="Bookman Old Style" panose="02050604050505020204" pitchFamily="18" charset="0"/>
                <a:cs typeface="Arial" pitchFamily="34" charset="0"/>
              </a:rPr>
              <a:t>Яркие салазки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200" b="1" dirty="0">
                <a:solidFill>
                  <a:srgbClr val="C00000"/>
                </a:solidFill>
                <a:latin typeface="Bookman Old Style" panose="02050604050505020204" pitchFamily="18" charset="0"/>
                <a:cs typeface="Arial" pitchFamily="34" charset="0"/>
              </a:rPr>
              <a:t>с горочек скользят.</a:t>
            </a:r>
            <a:br>
              <a:rPr lang="ru-RU" sz="2200" b="1" dirty="0">
                <a:solidFill>
                  <a:srgbClr val="C00000"/>
                </a:solidFill>
                <a:latin typeface="Bookman Old Style" panose="02050604050505020204" pitchFamily="18" charset="0"/>
                <a:cs typeface="Arial" pitchFamily="34" charset="0"/>
              </a:rPr>
            </a:br>
            <a:r>
              <a:rPr lang="ru-RU" sz="2200" b="1" dirty="0">
                <a:solidFill>
                  <a:srgbClr val="C00000"/>
                </a:solidFill>
                <a:latin typeface="Bookman Old Style" panose="02050604050505020204" pitchFamily="18" charset="0"/>
                <a:cs typeface="Arial" pitchFamily="34" charset="0"/>
              </a:rPr>
              <a:t>Целый день веселье. </a:t>
            </a:r>
            <a:endParaRPr lang="ru-RU" sz="2200" b="1" dirty="0" smtClean="0">
              <a:solidFill>
                <a:srgbClr val="C00000"/>
              </a:solidFill>
              <a:latin typeface="Bookman Old Style" panose="02050604050505020204" pitchFamily="18" charset="0"/>
              <a:cs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200" b="1" dirty="0" smtClean="0">
                <a:solidFill>
                  <a:srgbClr val="C00000"/>
                </a:solidFill>
                <a:latin typeface="Bookman Old Style" panose="02050604050505020204" pitchFamily="18" charset="0"/>
                <a:cs typeface="Arial" pitchFamily="34" charset="0"/>
              </a:rPr>
              <a:t>Наступает </a:t>
            </a:r>
            <a:r>
              <a:rPr lang="ru-RU" sz="2200" b="1" dirty="0">
                <a:solidFill>
                  <a:srgbClr val="C00000"/>
                </a:solidFill>
                <a:latin typeface="Bookman Old Style" panose="02050604050505020204" pitchFamily="18" charset="0"/>
                <a:cs typeface="Arial" pitchFamily="34" charset="0"/>
              </a:rPr>
              <a:t>вечер...</a:t>
            </a:r>
            <a:br>
              <a:rPr lang="ru-RU" sz="2200" b="1" dirty="0">
                <a:solidFill>
                  <a:srgbClr val="C00000"/>
                </a:solidFill>
                <a:latin typeface="Bookman Old Style" panose="02050604050505020204" pitchFamily="18" charset="0"/>
                <a:cs typeface="Arial" pitchFamily="34" charset="0"/>
              </a:rPr>
            </a:br>
            <a:r>
              <a:rPr lang="ru-RU" sz="2200" b="1" dirty="0">
                <a:solidFill>
                  <a:srgbClr val="C00000"/>
                </a:solidFill>
                <a:latin typeface="Bookman Old Style" panose="02050604050505020204" pitchFamily="18" charset="0"/>
                <a:cs typeface="Arial" pitchFamily="34" charset="0"/>
              </a:rPr>
              <a:t>Накатавшись вволю,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200" b="1" dirty="0">
                <a:solidFill>
                  <a:srgbClr val="C00000"/>
                </a:solidFill>
                <a:latin typeface="Bookman Old Style" panose="02050604050505020204" pitchFamily="18" charset="0"/>
                <a:cs typeface="Arial" pitchFamily="34" charset="0"/>
              </a:rPr>
              <a:t>все блины едят.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35492" y="277835"/>
            <a:ext cx="4572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dirty="0">
                <a:latin typeface="Bookman Old Style" panose="02050604050505020204" pitchFamily="18" charset="0"/>
              </a:rPr>
              <a:t> На первый день масленицы русский народ справлял встречу Чистой масленицы - широкой боярыни</a:t>
            </a:r>
            <a:r>
              <a:rPr lang="ru-RU" sz="2400" dirty="0" smtClean="0">
                <a:latin typeface="Bookman Old Style" panose="02050604050505020204" pitchFamily="18" charset="0"/>
              </a:rPr>
              <a:t>. В </a:t>
            </a:r>
            <a:r>
              <a:rPr lang="ru-RU" sz="2400" dirty="0">
                <a:latin typeface="Bookman Old Style" panose="02050604050505020204" pitchFamily="18" charset="0"/>
              </a:rPr>
              <a:t>старину дети с утра выходили на улицу строить снежные горы.</a:t>
            </a:r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39544" y="322218"/>
            <a:ext cx="3708920" cy="28696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218" name="Picture 2" descr="http://m.restoran.ua/storage/images/restoran/kiev/news/prazdniki/maslenitsa/maslenitsa-2012/2012-02-24-metla/maslenica-v-restorane-metla/1119325-1-rus-RU/Maslenica-v-restorane-Metla_full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1600" y="3191868"/>
            <a:ext cx="2727862" cy="349836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5288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714</TotalTime>
  <Words>754</Words>
  <Application>Microsoft Office PowerPoint</Application>
  <PresentationFormat>Экран (4:3)</PresentationFormat>
  <Paragraphs>83</Paragraphs>
  <Slides>33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Заячий остров</dc:title>
  <dc:creator>Guest</dc:creator>
  <cp:lastModifiedBy>asus</cp:lastModifiedBy>
  <cp:revision>78</cp:revision>
  <dcterms:created xsi:type="dcterms:W3CDTF">2011-04-21T14:37:15Z</dcterms:created>
  <dcterms:modified xsi:type="dcterms:W3CDTF">2017-03-18T06:28:57Z</dcterms:modified>
</cp:coreProperties>
</file>