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8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6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C9028-2A3E-4DF7-AF0D-14DE12B4F062}" type="datetimeFigureOut">
              <a:rPr lang="ru-RU" smtClean="0"/>
              <a:pPr/>
              <a:t>06.02.2019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FEC5E-DBD8-431B-BE76-5497BB061E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C9028-2A3E-4DF7-AF0D-14DE12B4F062}" type="datetimeFigureOut">
              <a:rPr lang="ru-RU" smtClean="0"/>
              <a:pPr/>
              <a:t>06.02.2019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FEC5E-DBD8-431B-BE76-5497BB061E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C9028-2A3E-4DF7-AF0D-14DE12B4F062}" type="datetimeFigureOut">
              <a:rPr lang="ru-RU" smtClean="0"/>
              <a:pPr/>
              <a:t>06.02.2019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FEC5E-DBD8-431B-BE76-5497BB061E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C9028-2A3E-4DF7-AF0D-14DE12B4F062}" type="datetimeFigureOut">
              <a:rPr lang="ru-RU" smtClean="0"/>
              <a:pPr/>
              <a:t>06.02.2019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FEC5E-DBD8-431B-BE76-5497BB061E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C9028-2A3E-4DF7-AF0D-14DE12B4F062}" type="datetimeFigureOut">
              <a:rPr lang="ru-RU" smtClean="0"/>
              <a:pPr/>
              <a:t>06.02.2019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FEC5E-DBD8-431B-BE76-5497BB061E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C9028-2A3E-4DF7-AF0D-14DE12B4F062}" type="datetimeFigureOut">
              <a:rPr lang="ru-RU" smtClean="0"/>
              <a:pPr/>
              <a:t>06.02.2019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FEC5E-DBD8-431B-BE76-5497BB061E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C9028-2A3E-4DF7-AF0D-14DE12B4F062}" type="datetimeFigureOut">
              <a:rPr lang="ru-RU" smtClean="0"/>
              <a:pPr/>
              <a:t>06.02.2019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FEC5E-DBD8-431B-BE76-5497BB061E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C9028-2A3E-4DF7-AF0D-14DE12B4F062}" type="datetimeFigureOut">
              <a:rPr lang="ru-RU" smtClean="0"/>
              <a:pPr/>
              <a:t>06.02.2019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FEC5E-DBD8-431B-BE76-5497BB061E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C9028-2A3E-4DF7-AF0D-14DE12B4F062}" type="datetimeFigureOut">
              <a:rPr lang="ru-RU" smtClean="0"/>
              <a:pPr/>
              <a:t>06.02.2019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FEC5E-DBD8-431B-BE76-5497BB061E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C9028-2A3E-4DF7-AF0D-14DE12B4F062}" type="datetimeFigureOut">
              <a:rPr lang="ru-RU" smtClean="0"/>
              <a:pPr/>
              <a:t>06.02.2019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FEC5E-DBD8-431B-BE76-5497BB061E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C9028-2A3E-4DF7-AF0D-14DE12B4F062}" type="datetimeFigureOut">
              <a:rPr lang="ru-RU" smtClean="0"/>
              <a:pPr/>
              <a:t>06.02.2019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FEC5E-DBD8-431B-BE76-5497BB061E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0C9028-2A3E-4DF7-AF0D-14DE12B4F062}" type="datetimeFigureOut">
              <a:rPr lang="ru-RU" smtClean="0"/>
              <a:pPr/>
              <a:t>06.02.2019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DFEC5E-DBD8-431B-BE76-5497BB061E1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gif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gif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3.gif"/><Relationship Id="rId5" Type="http://schemas.openxmlformats.org/officeDocument/2006/relationships/image" Target="../media/image2.gif"/><Relationship Id="rId4" Type="http://schemas.openxmlformats.org/officeDocument/2006/relationships/image" Target="../media/image1.jpeg"/><Relationship Id="rId9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5" Type="http://schemas.openxmlformats.org/officeDocument/2006/relationships/image" Target="../media/image12.png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1.WAV"/><Relationship Id="rId1" Type="http://schemas.microsoft.com/office/2007/relationships/media" Target="../media/media11.WAV"/><Relationship Id="rId5" Type="http://schemas.openxmlformats.org/officeDocument/2006/relationships/image" Target="../media/image12.png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2.WAV"/><Relationship Id="rId1" Type="http://schemas.microsoft.com/office/2007/relationships/media" Target="../media/media12.WAV"/><Relationship Id="rId5" Type="http://schemas.openxmlformats.org/officeDocument/2006/relationships/image" Target="../media/image12.png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3.WAV"/><Relationship Id="rId1" Type="http://schemas.microsoft.com/office/2007/relationships/media" Target="../media/media13.WAV"/><Relationship Id="rId5" Type="http://schemas.openxmlformats.org/officeDocument/2006/relationships/image" Target="../media/image12.png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4.WAV"/><Relationship Id="rId1" Type="http://schemas.microsoft.com/office/2007/relationships/media" Target="../media/media14.WAV"/><Relationship Id="rId5" Type="http://schemas.openxmlformats.org/officeDocument/2006/relationships/image" Target="../media/image12.png"/><Relationship Id="rId4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13" Type="http://schemas.openxmlformats.org/officeDocument/2006/relationships/image" Target="../media/image12.png"/><Relationship Id="rId3" Type="http://schemas.openxmlformats.org/officeDocument/2006/relationships/audio" Target="file:///C:\Documents%20and%20Settings\&#1050;&#1080;&#1088;&#1080;&#1083;&#1083;\&#1056;&#1072;&#1073;&#1086;&#1095;&#1080;&#1081;%20&#1089;&#1090;&#1086;&#1083;\&#1052;&#1040;&#1052;&#1040;\&#1079;&#1074;&#1091;&#1082;\mult_ef.mp3" TargetMode="External"/><Relationship Id="rId7" Type="http://schemas.openxmlformats.org/officeDocument/2006/relationships/image" Target="../media/image27.jpeg"/><Relationship Id="rId12" Type="http://schemas.openxmlformats.org/officeDocument/2006/relationships/image" Target="../media/image32.png"/><Relationship Id="rId2" Type="http://schemas.openxmlformats.org/officeDocument/2006/relationships/audio" Target="../media/media15.WAV"/><Relationship Id="rId1" Type="http://schemas.microsoft.com/office/2007/relationships/media" Target="../media/media15.WAV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31.jpeg"/><Relationship Id="rId5" Type="http://schemas.openxmlformats.org/officeDocument/2006/relationships/audio" Target="../media/media16.WAV"/><Relationship Id="rId10" Type="http://schemas.openxmlformats.org/officeDocument/2006/relationships/image" Target="../media/image30.jpeg"/><Relationship Id="rId4" Type="http://schemas.microsoft.com/office/2007/relationships/media" Target="../media/media16.WAV"/><Relationship Id="rId9" Type="http://schemas.openxmlformats.org/officeDocument/2006/relationships/image" Target="../media/image29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microsoft.com/office/2007/relationships/media" Target="../media/media17.WAV"/><Relationship Id="rId7" Type="http://schemas.openxmlformats.org/officeDocument/2006/relationships/image" Target="../media/image34.png"/><Relationship Id="rId12" Type="http://schemas.openxmlformats.org/officeDocument/2006/relationships/image" Target="../media/image12.png"/><Relationship Id="rId2" Type="http://schemas.openxmlformats.org/officeDocument/2006/relationships/audio" Target="../media/media15.WAV"/><Relationship Id="rId1" Type="http://schemas.microsoft.com/office/2007/relationships/media" Target="../media/media15.WAV"/><Relationship Id="rId6" Type="http://schemas.openxmlformats.org/officeDocument/2006/relationships/image" Target="../media/image33.jpeg"/><Relationship Id="rId11" Type="http://schemas.openxmlformats.org/officeDocument/2006/relationships/image" Target="../media/image32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37.png"/><Relationship Id="rId4" Type="http://schemas.openxmlformats.org/officeDocument/2006/relationships/audio" Target="../media/media17.WAV"/><Relationship Id="rId9" Type="http://schemas.openxmlformats.org/officeDocument/2006/relationships/image" Target="../media/image3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audio" Target="file:///C:\Documents%20and%20Settings\&#1050;&#1080;&#1088;&#1080;&#1083;&#1083;\&#1056;&#1072;&#1073;&#1086;&#1095;&#1080;&#1081;%20&#1089;&#1090;&#1086;&#1083;\&#1052;&#1040;&#1052;&#1040;\&#1079;&#1074;&#1091;&#1082;\mult_ef.mp3" TargetMode="External"/><Relationship Id="rId7" Type="http://schemas.openxmlformats.org/officeDocument/2006/relationships/image" Target="../media/image38.png"/><Relationship Id="rId12" Type="http://schemas.openxmlformats.org/officeDocument/2006/relationships/image" Target="../media/image12.png"/><Relationship Id="rId2" Type="http://schemas.openxmlformats.org/officeDocument/2006/relationships/audio" Target="../media/media15.WAV"/><Relationship Id="rId1" Type="http://schemas.microsoft.com/office/2007/relationships/media" Target="../media/media15.WAV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32.png"/><Relationship Id="rId5" Type="http://schemas.openxmlformats.org/officeDocument/2006/relationships/audio" Target="../media/media18.WAV"/><Relationship Id="rId10" Type="http://schemas.openxmlformats.org/officeDocument/2006/relationships/image" Target="../media/image41.jpeg"/><Relationship Id="rId4" Type="http://schemas.microsoft.com/office/2007/relationships/media" Target="../media/media18.WAV"/><Relationship Id="rId9" Type="http://schemas.openxmlformats.org/officeDocument/2006/relationships/image" Target="../media/image40.gi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5.jpeg"/><Relationship Id="rId2" Type="http://schemas.openxmlformats.org/officeDocument/2006/relationships/audio" Target="../media/media19.WAV"/><Relationship Id="rId1" Type="http://schemas.microsoft.com/office/2007/relationships/media" Target="../media/media19.WAV"/><Relationship Id="rId6" Type="http://schemas.openxmlformats.org/officeDocument/2006/relationships/image" Target="../media/image44.jpeg"/><Relationship Id="rId11" Type="http://schemas.openxmlformats.org/officeDocument/2006/relationships/image" Target="../media/image12.png"/><Relationship Id="rId5" Type="http://schemas.openxmlformats.org/officeDocument/2006/relationships/image" Target="../media/image43.jpeg"/><Relationship Id="rId10" Type="http://schemas.openxmlformats.org/officeDocument/2006/relationships/image" Target="../media/image48.jpeg"/><Relationship Id="rId4" Type="http://schemas.openxmlformats.org/officeDocument/2006/relationships/image" Target="../media/image42.jpeg"/><Relationship Id="rId9" Type="http://schemas.openxmlformats.org/officeDocument/2006/relationships/image" Target="../media/image4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0.WAV"/><Relationship Id="rId1" Type="http://schemas.microsoft.com/office/2007/relationships/media" Target="../media/media20.WAV"/><Relationship Id="rId6" Type="http://schemas.openxmlformats.org/officeDocument/2006/relationships/image" Target="../media/image12.png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2.png"/><Relationship Id="rId2" Type="http://schemas.openxmlformats.org/officeDocument/2006/relationships/audio" Target="../media/media21.WAV"/><Relationship Id="rId1" Type="http://schemas.microsoft.com/office/2007/relationships/media" Target="../media/media21.WAV"/><Relationship Id="rId6" Type="http://schemas.openxmlformats.org/officeDocument/2006/relationships/image" Target="../media/image53.jpeg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jpeg"/><Relationship Id="rId3" Type="http://schemas.openxmlformats.org/officeDocument/2006/relationships/audio" Target="file:///C:\Documents%20and%20Settings\&#1050;&#1080;&#1088;&#1080;&#1083;&#1083;\&#1056;&#1072;&#1073;&#1086;&#1095;&#1080;&#1081;%20&#1089;&#1090;&#1086;&#1083;\&#1052;&#1040;&#1052;&#1040;\&#1079;&#1074;&#1091;&#1082;\mult_ef.mp3" TargetMode="External"/><Relationship Id="rId7" Type="http://schemas.openxmlformats.org/officeDocument/2006/relationships/image" Target="../media/image54.jpeg"/><Relationship Id="rId12" Type="http://schemas.openxmlformats.org/officeDocument/2006/relationships/image" Target="../media/image12.png"/><Relationship Id="rId2" Type="http://schemas.openxmlformats.org/officeDocument/2006/relationships/audio" Target="../media/media15.WAV"/><Relationship Id="rId1" Type="http://schemas.microsoft.com/office/2007/relationships/media" Target="../media/media15.WAV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32.png"/><Relationship Id="rId5" Type="http://schemas.openxmlformats.org/officeDocument/2006/relationships/audio" Target="../media/media22.WAV"/><Relationship Id="rId10" Type="http://schemas.openxmlformats.org/officeDocument/2006/relationships/image" Target="../media/image57.jpeg"/><Relationship Id="rId4" Type="http://schemas.microsoft.com/office/2007/relationships/media" Target="../media/media22.WAV"/><Relationship Id="rId9" Type="http://schemas.openxmlformats.org/officeDocument/2006/relationships/image" Target="../media/image5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Documents%20and%20Settings\&#1050;&#1080;&#1088;&#1080;&#1083;&#1083;\&#1056;&#1072;&#1073;&#1086;&#1095;&#1080;&#1081;%20&#1089;&#1090;&#1086;&#1083;\&#1052;&#1040;&#1052;&#1040;\&#1076;&#1077;&#1090;&#1089;&#1082;&#1080;&#1077;%20&#1087;&#1088;&#1077;&#1079;&#1077;&#1085;&#1090;&#1072;&#1094;&#1080;&#1080;\&#1055;&#1086;&#1095;&#1077;&#1084;&#1091;&#1095;&#1082;&#1072;\004.mp3" TargetMode="External"/><Relationship Id="rId4" Type="http://schemas.openxmlformats.org/officeDocument/2006/relationships/image" Target="../media/image5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8.jpeg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5" Type="http://schemas.openxmlformats.org/officeDocument/2006/relationships/image" Target="../media/image12.png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5" Type="http://schemas.openxmlformats.org/officeDocument/2006/relationships/image" Target="../media/image12.png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5" Type="http://schemas.openxmlformats.org/officeDocument/2006/relationships/image" Target="../media/image12.png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Кирилл\Рабочий стол\МАМА\анимация\CL-13_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-18000"/>
            <a:ext cx="9168000" cy="6876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643042" y="4643445"/>
            <a:ext cx="5826916" cy="1000133"/>
          </a:xfrm>
          <a:prstGeom prst="rect">
            <a:avLst/>
          </a:prstGeom>
          <a:noFill/>
          <a:scene3d>
            <a:camera prst="obliqueTopLeft"/>
            <a:lightRig rig="threePt" dir="t"/>
          </a:scene3d>
          <a:sp3d>
            <a:bevelT/>
          </a:sp3d>
        </p:spPr>
        <p:txBody>
          <a:bodyPr wrap="square" rtlCol="0">
            <a:prstTxWarp prst="textArchDown">
              <a:avLst/>
            </a:prstTxWarp>
            <a:spAutoFit/>
            <a:sp3d extrusionH="57150">
              <a:bevelT w="82550" h="38100" prst="coolSlant"/>
            </a:sp3d>
          </a:bodyPr>
          <a:lstStyle/>
          <a:p>
            <a:r>
              <a:rPr lang="ru-RU" sz="6000" b="1" dirty="0" smtClean="0">
                <a:ln w="28575">
                  <a:solidFill>
                    <a:schemeClr val="bg2">
                      <a:lumMod val="25000"/>
                    </a:schemeClr>
                  </a:solidFill>
                </a:ln>
                <a:solidFill>
                  <a:srgbClr val="C00000"/>
                </a:solidFill>
              </a:rPr>
              <a:t>«Что такое лес?»</a:t>
            </a:r>
            <a:endParaRPr lang="ru-RU" sz="6000" b="1" dirty="0">
              <a:ln w="28575">
                <a:solidFill>
                  <a:schemeClr val="bg2">
                    <a:lumMod val="25000"/>
                  </a:schemeClr>
                </a:solidFill>
              </a:ln>
              <a:solidFill>
                <a:srgbClr val="C00000"/>
              </a:solidFill>
            </a:endParaRPr>
          </a:p>
        </p:txBody>
      </p:sp>
      <p:pic>
        <p:nvPicPr>
          <p:cNvPr id="1028" name="Picture 4" descr="C:\Documents and Settings\Кирилл\Рабочий стол\МАМА\анимация\гриб.gif"/>
          <p:cNvPicPr>
            <a:picLocks noChangeAspect="1" noChangeArrowheads="1" noCrop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7786710" y="2786058"/>
            <a:ext cx="790575" cy="904875"/>
          </a:xfrm>
          <a:prstGeom prst="rect">
            <a:avLst/>
          </a:prstGeom>
          <a:noFill/>
        </p:spPr>
      </p:pic>
      <p:pic>
        <p:nvPicPr>
          <p:cNvPr id="8" name="Picture 4" descr="C:\Documents and Settings\Кирилл\Рабочий стол\МАМА\анимация\гриб.gif"/>
          <p:cNvPicPr>
            <a:picLocks noChangeAspect="1" noChangeArrowheads="1" noCrop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00034" y="2500306"/>
            <a:ext cx="790575" cy="904875"/>
          </a:xfrm>
          <a:prstGeom prst="rect">
            <a:avLst/>
          </a:prstGeom>
          <a:noFill/>
        </p:spPr>
      </p:pic>
      <p:pic>
        <p:nvPicPr>
          <p:cNvPr id="1029" name="Picture 5" descr="C:\Documents and Settings\Кирилл\Рабочий стол\МАМА\анимация\коло.gif"/>
          <p:cNvPicPr>
            <a:picLocks noChangeAspect="1" noChangeArrowheads="1" noCrop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2285984" y="3429000"/>
            <a:ext cx="942975" cy="1190625"/>
          </a:xfrm>
          <a:prstGeom prst="rect">
            <a:avLst/>
          </a:prstGeom>
          <a:noFill/>
        </p:spPr>
      </p:pic>
      <p:pic>
        <p:nvPicPr>
          <p:cNvPr id="1030" name="Picture 6" descr="C:\Documents and Settings\Кирилл\Рабочий стол\МАМА\анимация\лан.gif"/>
          <p:cNvPicPr>
            <a:picLocks noChangeAspect="1" noChangeArrowheads="1" noCrop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4572000" y="3214686"/>
            <a:ext cx="1755000" cy="1404000"/>
          </a:xfrm>
          <a:prstGeom prst="rect">
            <a:avLst/>
          </a:prstGeom>
          <a:noFill/>
        </p:spPr>
      </p:pic>
      <p:pic>
        <p:nvPicPr>
          <p:cNvPr id="11" name="Picture 5" descr="C:\Documents and Settings\Кирилл\Рабочий стол\МАМА\анимация\коло.gif"/>
          <p:cNvPicPr>
            <a:picLocks noChangeAspect="1" noChangeArrowheads="1" noCrop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6643702" y="3143248"/>
            <a:ext cx="942975" cy="1190625"/>
          </a:xfrm>
          <a:prstGeom prst="rect">
            <a:avLst/>
          </a:prstGeom>
          <a:noFill/>
        </p:spPr>
      </p:pic>
      <p:pic>
        <p:nvPicPr>
          <p:cNvPr id="1032" name="Picture 8" descr="C:\Documents and Settings\Кирилл\Рабочий стол\МАМА\анимация\topl.gif"/>
          <p:cNvPicPr>
            <a:picLocks noChangeAspect="1" noChangeArrowheads="1" noCrop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0" y="0"/>
            <a:ext cx="1638300" cy="162877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~PP596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500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Documents and Settings\Кирилл\Рабочий стол\МАМА\детские презентации\Почемучка\0_1ffd5_6b51ce97_L.jpeg"/>
          <p:cNvPicPr>
            <a:picLocks noChangeAspect="1" noChangeArrowheads="1"/>
          </p:cNvPicPr>
          <p:nvPr/>
        </p:nvPicPr>
        <p:blipFill>
          <a:blip r:embed="rId4">
            <a:lum contrast="10000"/>
          </a:blip>
          <a:srcRect/>
          <a:stretch>
            <a:fillRect/>
          </a:stretch>
        </p:blipFill>
        <p:spPr bwMode="auto">
          <a:xfrm>
            <a:off x="357158" y="285728"/>
            <a:ext cx="8352000" cy="6264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2000232" y="5786454"/>
            <a:ext cx="4873322" cy="1015663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chemeClr val="accent6">
                    <a:lumMod val="50000"/>
                  </a:schemeClr>
                </a:solidFill>
              </a:rPr>
              <a:t>Мягкая трава,</a:t>
            </a:r>
            <a:endParaRPr lang="ru-RU" sz="6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5" name="~PP4043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5000"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Documents and Settings\Кирилл\Рабочий стол\МАМА\детские презентации\Почемучка\0_def4_aa22ad82_L.jpe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214290"/>
            <a:ext cx="8544000" cy="640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143108" y="5786454"/>
            <a:ext cx="4530407" cy="1015663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chemeClr val="accent6">
                    <a:lumMod val="50000"/>
                  </a:schemeClr>
                </a:solidFill>
              </a:rPr>
              <a:t>На суку сова.</a:t>
            </a:r>
            <a:endParaRPr lang="ru-RU" sz="6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5" name="~PP710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4000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Documents and Settings\Кирилл\Рабочий стол\МАМА\детские презентации\Почемучка\0_fc1c_9ad4407e_L.jpe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142852"/>
            <a:ext cx="8640000" cy="648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500034" y="5857892"/>
            <a:ext cx="8072493" cy="1015663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chemeClr val="accent6">
                    <a:lumMod val="50000"/>
                  </a:schemeClr>
                </a:solidFill>
              </a:rPr>
              <a:t>Ландыш серебристый,</a:t>
            </a:r>
            <a:endParaRPr lang="ru-RU" sz="6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5" name="~PP1895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500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Documents and Settings\Кирилл\Рабочий стол\МАМА\природа, фото\614733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-24000" y="-18000"/>
            <a:ext cx="9168000" cy="6876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642911" y="5786454"/>
            <a:ext cx="7858180" cy="1015663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chemeClr val="accent6">
                    <a:lumMod val="50000"/>
                  </a:schemeClr>
                </a:solidFill>
              </a:rPr>
              <a:t>Воздух чистый, чистый</a:t>
            </a:r>
            <a:endParaRPr lang="ru-RU" sz="6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5" name="~PP3581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500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Documents and Settings\Кирилл\Рабочий стол\МАМА\детские презентации\Почемучка\0_543e_d1aa70ef_L.jpeg"/>
          <p:cNvPicPr>
            <a:picLocks noChangeAspect="1" noChangeArrowheads="1"/>
          </p:cNvPicPr>
          <p:nvPr/>
        </p:nvPicPr>
        <p:blipFill>
          <a:blip r:embed="rId4">
            <a:lum contrast="10000"/>
          </a:blip>
          <a:srcRect/>
          <a:stretch>
            <a:fillRect/>
          </a:stretch>
        </p:blipFill>
        <p:spPr bwMode="auto">
          <a:xfrm>
            <a:off x="357158" y="142852"/>
            <a:ext cx="8496000" cy="6372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0" y="6072206"/>
            <a:ext cx="8929718" cy="769441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</a:rPr>
              <a:t>И родник с живой ключевой водой.</a:t>
            </a:r>
            <a:endParaRPr lang="ru-RU" sz="4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5" name="~PP2889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7000"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28794" y="0"/>
            <a:ext cx="5500726" cy="830997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ru-RU" sz="4800" b="1" u="sng" dirty="0" smtClean="0">
                <a:solidFill>
                  <a:srgbClr val="C00000"/>
                </a:solidFill>
              </a:rPr>
              <a:t>А теперь поиграем!</a:t>
            </a:r>
            <a:endParaRPr lang="ru-RU" sz="4800" b="1" u="sng" dirty="0">
              <a:solidFill>
                <a:srgbClr val="C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71736" y="785794"/>
            <a:ext cx="58579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i="1" u="sng" dirty="0" smtClean="0">
                <a:solidFill>
                  <a:srgbClr val="7030A0"/>
                </a:solidFill>
              </a:rPr>
              <a:t>«Чьи следы?»</a:t>
            </a:r>
            <a:endParaRPr lang="ru-RU" sz="4400" b="1" i="1" u="sng" dirty="0">
              <a:solidFill>
                <a:srgbClr val="7030A0"/>
              </a:solidFill>
            </a:endParaRPr>
          </a:p>
        </p:txBody>
      </p:sp>
      <p:pic>
        <p:nvPicPr>
          <p:cNvPr id="1026" name="Picture 2" descr="C:\Documents and Settings\Кирилл\Рабочий стол\МАМА\детские презентации\Почемучка\1238651819_f.jpg"/>
          <p:cNvPicPr>
            <a:picLocks noChangeAspect="1" noChangeArrowheads="1"/>
          </p:cNvPicPr>
          <p:nvPr/>
        </p:nvPicPr>
        <p:blipFill>
          <a:blip r:embed="rId7" cstate="email">
            <a:lum contrast="20000"/>
          </a:blip>
          <a:srcRect/>
          <a:stretch>
            <a:fillRect/>
          </a:stretch>
        </p:blipFill>
        <p:spPr bwMode="auto">
          <a:xfrm>
            <a:off x="3071802" y="2214554"/>
            <a:ext cx="2835000" cy="3780000"/>
          </a:xfrm>
          <a:prstGeom prst="ellipse">
            <a:avLst/>
          </a:prstGeom>
          <a:ln>
            <a:solidFill>
              <a:schemeClr val="bg1">
                <a:lumMod val="50000"/>
              </a:schemeClr>
            </a:solidFill>
          </a:ln>
          <a:effectLst>
            <a:softEdge rad="112500"/>
          </a:effectLst>
        </p:spPr>
      </p:pic>
      <p:pic>
        <p:nvPicPr>
          <p:cNvPr id="1027" name="Picture 3" descr="C:\Documents and Settings\Кирилл\Рабочий стол\МАМА\детские презентации\Почемучка\sca025.jpg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0" y="1643050"/>
            <a:ext cx="2976000" cy="2232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 descr="C:\Documents and Settings\Кирилл\Рабочий стол\МАМА\детские презентации\Почемучка\0_16453_e57d2e50_XL.jpeg"/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5883628" y="1714488"/>
            <a:ext cx="3260372" cy="2160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9" name="Picture 5" descr="C:\Documents and Settings\Кирилл\Рабочий стол\МАМА\детские презентации\Почемучка\0_5680_b5957a6b_XL.jpeg"/>
          <p:cNvPicPr>
            <a:picLocks noChangeAspect="1" noChangeArrowheads="1"/>
          </p:cNvPicPr>
          <p:nvPr/>
        </p:nvPicPr>
        <p:blipFill>
          <a:blip r:embed="rId10" cstate="email"/>
          <a:srcRect/>
          <a:stretch>
            <a:fillRect/>
          </a:stretch>
        </p:blipFill>
        <p:spPr bwMode="auto">
          <a:xfrm>
            <a:off x="142844" y="4286256"/>
            <a:ext cx="3168000" cy="2376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0" name="Picture 6" descr="C:\Documents and Settings\Кирилл\Рабочий стол\МАМА\детские презентации\Почемучка\0_27dff_386c76a0_XL.jpeg"/>
          <p:cNvPicPr>
            <a:picLocks noChangeAspect="1" noChangeArrowheads="1"/>
          </p:cNvPicPr>
          <p:nvPr/>
        </p:nvPicPr>
        <p:blipFill>
          <a:blip r:embed="rId11" cstate="email"/>
          <a:srcRect/>
          <a:stretch>
            <a:fillRect/>
          </a:stretch>
        </p:blipFill>
        <p:spPr bwMode="auto">
          <a:xfrm>
            <a:off x="5715008" y="4286256"/>
            <a:ext cx="3281627" cy="2412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Стрелка вниз 8"/>
          <p:cNvSpPr/>
          <p:nvPr/>
        </p:nvSpPr>
        <p:spPr>
          <a:xfrm>
            <a:off x="4214810" y="1500174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no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 cstate="email"/>
          <a:stretch>
            <a:fillRect/>
          </a:stretch>
        </p:blipFill>
        <p:spPr>
          <a:xfrm>
            <a:off x="500034" y="428604"/>
            <a:ext cx="304800" cy="304800"/>
          </a:xfrm>
          <a:prstGeom prst="rect">
            <a:avLst/>
          </a:prstGeom>
        </p:spPr>
      </p:pic>
      <p:pic>
        <p:nvPicPr>
          <p:cNvPr id="11" name="no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 cstate="email"/>
          <a:stretch>
            <a:fillRect/>
          </a:stretch>
        </p:blipFill>
        <p:spPr>
          <a:xfrm>
            <a:off x="214282" y="142852"/>
            <a:ext cx="304800" cy="304800"/>
          </a:xfrm>
          <a:prstGeom prst="rect">
            <a:avLst/>
          </a:prstGeom>
        </p:spPr>
      </p:pic>
      <p:pic>
        <p:nvPicPr>
          <p:cNvPr id="12" name="no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 cstate="email"/>
          <a:stretch>
            <a:fillRect/>
          </a:stretch>
        </p:blipFill>
        <p:spPr>
          <a:xfrm>
            <a:off x="428596" y="0"/>
            <a:ext cx="304800" cy="304800"/>
          </a:xfrm>
          <a:prstGeom prst="rect">
            <a:avLst/>
          </a:prstGeom>
        </p:spPr>
      </p:pic>
      <p:pic>
        <p:nvPicPr>
          <p:cNvPr id="13" name="mult_ef.mp3">
            <a:hlinkClick r:id="" action="ppaction://media"/>
          </p:cNvPr>
          <p:cNvPicPr>
            <a:picLocks noRot="1" noChangeAspect="1"/>
          </p:cNvPicPr>
          <p:nvPr>
            <a:audioFile r:link="rId3"/>
          </p:nvPr>
        </p:nvPicPr>
        <p:blipFill>
          <a:blip r:embed="rId12" cstate="email"/>
          <a:stretch>
            <a:fillRect/>
          </a:stretch>
        </p:blipFill>
        <p:spPr>
          <a:xfrm>
            <a:off x="642910" y="214290"/>
            <a:ext cx="304800" cy="304800"/>
          </a:xfrm>
          <a:prstGeom prst="rect">
            <a:avLst/>
          </a:prstGeom>
        </p:spPr>
      </p:pic>
      <p:sp>
        <p:nvSpPr>
          <p:cNvPr id="14" name="Стрелка влево 13"/>
          <p:cNvSpPr/>
          <p:nvPr/>
        </p:nvSpPr>
        <p:spPr>
          <a:xfrm>
            <a:off x="5000628" y="2643182"/>
            <a:ext cx="978408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>
            <a:hlinkClick r:id="" action="ppaction://hlinkshowjump?jump=nextslide"/>
          </p:cNvPr>
          <p:cNvSpPr/>
          <p:nvPr/>
        </p:nvSpPr>
        <p:spPr>
          <a:xfrm>
            <a:off x="8072462" y="142852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~PP3447.WAV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 showWhenStopped="0">
                <p:cTn id="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0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36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9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0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36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7"/>
                  </p:tgtEl>
                </p:cond>
              </p:nextCondLst>
            </p:seq>
            <p:audio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0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36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0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0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9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2112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8"/>
                  </p:tgtEl>
                </p:cond>
              </p:nextCondLst>
            </p:seq>
            <p:audio>
              <p:cMediaNode vol="80000" showWhenStopped="0">
                <p:cTn id="3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showWhenStopped="0">
                <p:cTn id="36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  <p:bldLst>
      <p:bldP spid="1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57356" y="0"/>
            <a:ext cx="66437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i="1" u="sng" dirty="0" smtClean="0">
                <a:solidFill>
                  <a:srgbClr val="7030A0"/>
                </a:solidFill>
              </a:rPr>
              <a:t>«Кто в лесу живёт?»</a:t>
            </a:r>
            <a:endParaRPr lang="ru-RU" sz="4400" b="1" i="1" u="sng" dirty="0">
              <a:solidFill>
                <a:srgbClr val="7030A0"/>
              </a:solidFill>
            </a:endParaRPr>
          </a:p>
        </p:txBody>
      </p:sp>
      <p:pic>
        <p:nvPicPr>
          <p:cNvPr id="2050" name="Picture 2" descr="C:\Documents and Settings\Кирилл\Рабочий стол\МАМА\анимация\06_1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7215206" y="785794"/>
            <a:ext cx="1635741" cy="2232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2" descr="C:\Documents and Settings\Кирилл\Рабочий стол\МАМА\анимация\06_1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5000628" y="785794"/>
            <a:ext cx="1635741" cy="2232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" descr="C:\Documents and Settings\Кирилл\Рабочий стол\МАМА\анимация\06_1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285720" y="714356"/>
            <a:ext cx="1635741" cy="2232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2" descr="C:\Documents and Settings\Кирилл\Рабочий стол\МАМА\анимация\06_1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2643174" y="785794"/>
            <a:ext cx="1635741" cy="2232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1" name="Picture 3" descr="C:\Documents and Settings\Кирилл\Рабочий стол\МАМА\детские презентации\Почемучка\62848a88ea59.pn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6215074" y="4714884"/>
            <a:ext cx="3207023" cy="1980000"/>
          </a:xfrm>
          <a:prstGeom prst="rect">
            <a:avLst/>
          </a:prstGeom>
          <a:noFill/>
        </p:spPr>
      </p:pic>
      <p:pic>
        <p:nvPicPr>
          <p:cNvPr id="2052" name="Picture 4" descr="C:\Documents and Settings\Кирилл\Рабочий стол\МАМА\детские презентации\Почемучка\98af450abd59.png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142844" y="4714884"/>
            <a:ext cx="2167083" cy="1980000"/>
          </a:xfrm>
          <a:prstGeom prst="rect">
            <a:avLst/>
          </a:prstGeom>
          <a:noFill/>
        </p:spPr>
      </p:pic>
      <p:pic>
        <p:nvPicPr>
          <p:cNvPr id="2053" name="Picture 5" descr="C:\Documents and Settings\Кирилл\Рабочий стол\МАМА\детские презентации\Почемучка\98399b70fcbf.png"/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2643174" y="4714884"/>
            <a:ext cx="1952522" cy="1872000"/>
          </a:xfrm>
          <a:prstGeom prst="rect">
            <a:avLst/>
          </a:prstGeom>
          <a:noFill/>
        </p:spPr>
      </p:pic>
      <p:pic>
        <p:nvPicPr>
          <p:cNvPr id="2054" name="Picture 6" descr="C:\Documents and Settings\Кирилл\Рабочий стол\МАМА\детские презентации\Почемучка\begemot01.png"/>
          <p:cNvPicPr>
            <a:picLocks noChangeAspect="1" noChangeArrowheads="1"/>
          </p:cNvPicPr>
          <p:nvPr/>
        </p:nvPicPr>
        <p:blipFill>
          <a:blip r:embed="rId10" cstate="email"/>
          <a:srcRect/>
          <a:stretch>
            <a:fillRect/>
          </a:stretch>
        </p:blipFill>
        <p:spPr bwMode="auto">
          <a:xfrm>
            <a:off x="4929190" y="4572008"/>
            <a:ext cx="1108080" cy="2052000"/>
          </a:xfrm>
          <a:prstGeom prst="rect">
            <a:avLst/>
          </a:prstGeom>
          <a:noFill/>
        </p:spPr>
      </p:pic>
      <p:pic>
        <p:nvPicPr>
          <p:cNvPr id="11" name="no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 cstate="email"/>
          <a:stretch>
            <a:fillRect/>
          </a:stretch>
        </p:blipFill>
        <p:spPr>
          <a:xfrm>
            <a:off x="285720" y="214290"/>
            <a:ext cx="304800" cy="304800"/>
          </a:xfrm>
          <a:prstGeom prst="rect">
            <a:avLst/>
          </a:prstGeom>
        </p:spPr>
      </p:pic>
      <p:pic>
        <p:nvPicPr>
          <p:cNvPr id="12" name="no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 cstate="email"/>
          <a:stretch>
            <a:fillRect/>
          </a:stretch>
        </p:blipFill>
        <p:spPr>
          <a:xfrm>
            <a:off x="142844" y="428604"/>
            <a:ext cx="304800" cy="304800"/>
          </a:xfrm>
          <a:prstGeom prst="rect">
            <a:avLst/>
          </a:prstGeom>
        </p:spPr>
      </p:pic>
      <p:sp>
        <p:nvSpPr>
          <p:cNvPr id="13" name="Овал 12">
            <a:hlinkClick r:id="" action="ppaction://hlinkshowjump?jump=nextslide"/>
          </p:cNvPr>
          <p:cNvSpPr/>
          <p:nvPr/>
        </p:nvSpPr>
        <p:spPr>
          <a:xfrm>
            <a:off x="8072462" y="142852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ьная выноска 13"/>
          <p:cNvSpPr>
            <a:spLocks noChangeAspect="1"/>
          </p:cNvSpPr>
          <p:nvPr/>
        </p:nvSpPr>
        <p:spPr>
          <a:xfrm>
            <a:off x="1857356" y="3571876"/>
            <a:ext cx="2165676" cy="1620000"/>
          </a:xfrm>
          <a:prstGeom prst="wedgeEllipseCallou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Я домашнее животное!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15" name="Овальная выноска 14"/>
          <p:cNvSpPr>
            <a:spLocks noChangeAspect="1"/>
          </p:cNvSpPr>
          <p:nvPr/>
        </p:nvSpPr>
        <p:spPr>
          <a:xfrm flipH="1">
            <a:off x="3500430" y="3429000"/>
            <a:ext cx="2182845" cy="1440000"/>
          </a:xfrm>
          <a:prstGeom prst="wedgeEllipseCallou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А я в Африке живу!</a:t>
            </a:r>
            <a:endParaRPr lang="ru-RU" sz="2000" b="1" dirty="0">
              <a:solidFill>
                <a:srgbClr val="FF0000"/>
              </a:solidFill>
            </a:endParaRPr>
          </a:p>
        </p:txBody>
      </p:sp>
      <p:pic>
        <p:nvPicPr>
          <p:cNvPr id="16" name="~PP3098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0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6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2"/>
                  </p:tgtEl>
                </p:cond>
              </p:nextCondLst>
            </p:seq>
            <p:audio>
              <p:cMediaNode vol="80000" showWhenStopped="0"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0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36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4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20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423 -0.07893 C -0.07986 -0.22916 -0.14531 -0.3794 -0.17152 -0.43935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00" y="-18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3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0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09 -0.14444 C -0.04461 -0.24815 -0.09131 -0.35162 -0.10972 -0.39352 " pathEditMode="relative" ptsTypes="aA">
                                      <p:cBhvr>
                                        <p:cTn id="34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1"/>
                  </p:tgtEl>
                </p:cond>
              </p:nextCondLst>
            </p:seq>
            <p:audio>
              <p:cMediaNode showWhenStopped="0">
                <p:cTn id="35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  <p:bldLst>
      <p:bldP spid="14" grpId="0" animBg="1"/>
      <p:bldP spid="1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85918" y="0"/>
            <a:ext cx="650085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i="1" u="sng" dirty="0" smtClean="0">
                <a:solidFill>
                  <a:srgbClr val="7030A0"/>
                </a:solidFill>
              </a:rPr>
              <a:t>«С какого дерева лист?»</a:t>
            </a:r>
            <a:endParaRPr lang="ru-RU" sz="4400" b="1" i="1" u="sng" dirty="0">
              <a:solidFill>
                <a:srgbClr val="7030A0"/>
              </a:solidFill>
            </a:endParaRPr>
          </a:p>
        </p:txBody>
      </p:sp>
      <p:pic>
        <p:nvPicPr>
          <p:cNvPr id="3074" name="Picture 2" descr="C:\Documents and Settings\Кирилл\Рабочий стол\МАМА\детские презентации\Почемучка\55c291c54bef.pn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2285987" y="857232"/>
            <a:ext cx="4282314" cy="2844000"/>
          </a:xfrm>
          <a:prstGeom prst="rect">
            <a:avLst/>
          </a:prstGeom>
          <a:noFill/>
        </p:spPr>
      </p:pic>
      <p:pic>
        <p:nvPicPr>
          <p:cNvPr id="3075" name="Picture 3" descr="C:\Documents and Settings\Кирилл\Рабочий стол\МАМА\детские презентации\Почемучка\C08-38.jpg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214282" y="3714752"/>
            <a:ext cx="2611790" cy="280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6" name="Picture 4" descr="C:\Documents and Settings\Кирилл\Рабочий стол\МАМА\детские презентации\Почемучка\birch.gif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000496" y="3786190"/>
            <a:ext cx="1671443" cy="280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7" name="Picture 5" descr="C:\Documents and Settings\Кирилл\Рабочий стол\МАМА\детские презентации\Почемучка\112467.jpg"/>
          <p:cNvPicPr>
            <a:picLocks noChangeAspect="1" noChangeArrowheads="1"/>
          </p:cNvPicPr>
          <p:nvPr/>
        </p:nvPicPr>
        <p:blipFill>
          <a:blip r:embed="rId10" cstate="email"/>
          <a:srcRect/>
          <a:stretch>
            <a:fillRect/>
          </a:stretch>
        </p:blipFill>
        <p:spPr bwMode="auto">
          <a:xfrm>
            <a:off x="6715140" y="3429000"/>
            <a:ext cx="2092067" cy="3132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357158" y="6357958"/>
            <a:ext cx="87868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      Дуб                                Берёза                        Клён</a:t>
            </a:r>
            <a:endParaRPr lang="ru-RU" sz="28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8" name="Стрелка вправо 7"/>
          <p:cNvSpPr/>
          <p:nvPr/>
        </p:nvSpPr>
        <p:spPr>
          <a:xfrm rot="-2820000">
            <a:off x="1879007" y="3138221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no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 cstate="email"/>
          <a:stretch>
            <a:fillRect/>
          </a:stretch>
        </p:blipFill>
        <p:spPr>
          <a:xfrm>
            <a:off x="214282" y="285728"/>
            <a:ext cx="304800" cy="304800"/>
          </a:xfrm>
          <a:prstGeom prst="rect">
            <a:avLst/>
          </a:prstGeom>
        </p:spPr>
      </p:pic>
      <p:pic>
        <p:nvPicPr>
          <p:cNvPr id="10" name="no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 cstate="email"/>
          <a:stretch>
            <a:fillRect/>
          </a:stretch>
        </p:blipFill>
        <p:spPr>
          <a:xfrm>
            <a:off x="571472" y="142852"/>
            <a:ext cx="304800" cy="304800"/>
          </a:xfrm>
          <a:prstGeom prst="rect">
            <a:avLst/>
          </a:prstGeom>
        </p:spPr>
      </p:pic>
      <p:pic>
        <p:nvPicPr>
          <p:cNvPr id="11" name="mult_ef.mp3">
            <a:hlinkClick r:id="" action="ppaction://media"/>
          </p:cNvPr>
          <p:cNvPicPr>
            <a:picLocks noRot="1" noChangeAspect="1"/>
          </p:cNvPicPr>
          <p:nvPr>
            <a:audioFile r:link="rId3"/>
          </p:nvPr>
        </p:nvPicPr>
        <p:blipFill>
          <a:blip r:embed="rId11" cstate="email"/>
          <a:stretch>
            <a:fillRect/>
          </a:stretch>
        </p:blipFill>
        <p:spPr>
          <a:xfrm>
            <a:off x="428596" y="428604"/>
            <a:ext cx="304800" cy="304800"/>
          </a:xfrm>
          <a:prstGeom prst="rect">
            <a:avLst/>
          </a:prstGeom>
        </p:spPr>
      </p:pic>
      <p:sp>
        <p:nvSpPr>
          <p:cNvPr id="12" name="Овал 11">
            <a:hlinkClick r:id="" action="ppaction://hlinkshowjump?jump=nextslide"/>
          </p:cNvPr>
          <p:cNvSpPr/>
          <p:nvPr/>
        </p:nvSpPr>
        <p:spPr>
          <a:xfrm>
            <a:off x="8229600" y="142852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~PP2438.WAV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0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6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6"/>
                  </p:tgtEl>
                </p:cond>
              </p:nextCondLst>
            </p:seq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0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36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7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30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3" dur="2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2112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5"/>
                  </p:tgtEl>
                </p:cond>
              </p:nextCondLst>
            </p:seq>
            <p:audio>
              <p:cMediaNode vol="80000" showWhenStopped="0">
                <p:cTn id="3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showWhenStopped="0">
                <p:cTn id="31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Хорда 2"/>
          <p:cNvSpPr/>
          <p:nvPr/>
        </p:nvSpPr>
        <p:spPr>
          <a:xfrm rot="-4080000">
            <a:off x="3409314" y="1520565"/>
            <a:ext cx="2395309" cy="2343693"/>
          </a:xfrm>
          <a:prstGeom prst="chord">
            <a:avLst>
              <a:gd name="adj1" fmla="val 2808677"/>
              <a:gd name="adj2" fmla="val 16208073"/>
            </a:avLst>
          </a:prstGeom>
          <a:blipFill>
            <a:blip r:embed="rId4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Арка 4"/>
          <p:cNvSpPr/>
          <p:nvPr/>
        </p:nvSpPr>
        <p:spPr>
          <a:xfrm>
            <a:off x="3428992" y="1071546"/>
            <a:ext cx="2357454" cy="1940066"/>
          </a:xfrm>
          <a:prstGeom prst="blockArc">
            <a:avLst>
              <a:gd name="adj1" fmla="val 9873320"/>
              <a:gd name="adj2" fmla="val 1068866"/>
              <a:gd name="adj3" fmla="val 11575"/>
            </a:avLst>
          </a:prstGeom>
          <a:blipFill>
            <a:blip r:embed="rId4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14348" y="0"/>
            <a:ext cx="82677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u="sng" dirty="0" smtClean="0">
                <a:solidFill>
                  <a:srgbClr val="7030A0"/>
                </a:solidFill>
              </a:rPr>
              <a:t>«Собери только съедобные грибы»</a:t>
            </a:r>
            <a:endParaRPr lang="ru-RU" sz="4000" b="1" i="1" u="sng" dirty="0">
              <a:solidFill>
                <a:srgbClr val="7030A0"/>
              </a:solidFill>
            </a:endParaRPr>
          </a:p>
        </p:txBody>
      </p:sp>
      <p:pic>
        <p:nvPicPr>
          <p:cNvPr id="1026" name="Picture 2" descr="C:\Documents and Settings\Кирилл\Рабочий стол\МАМА\детские презентации\Почемучка\0_1d8dc_f742e9f4_XL.jpe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85720" y="4698000"/>
            <a:ext cx="1620000" cy="2160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C:\Documents and Settings\Кирилл\Рабочий стол\МАМА\детские презентации\Почемучка\0_1e27c_f6b67a97_XL.jpe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4643438" y="4515190"/>
            <a:ext cx="1857388" cy="234281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 descr="C:\Documents and Settings\Кирилл\Рабочий стол\МАМА\детские презентации\Почемучка\0_12bfb_3f979c2f_XL.jpe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2428860" y="4302000"/>
            <a:ext cx="1917000" cy="2556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9" name="Picture 5" descr="C:\Documents and Settings\Кирилл\Рабочий стол\МАМА\детские презентации\Почемучка\0_1558e_1851d94b_XL.jpeg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6929454" y="4518000"/>
            <a:ext cx="1918800" cy="2340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0" name="Picture 6" descr="C:\Documents and Settings\Кирилл\Рабочий стол\МАМА\природа, фото\0_120f1_12ddcc97_XL.jpeg"/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6696000" y="2500306"/>
            <a:ext cx="2448000" cy="1836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1" name="Picture 7" descr="C:\Documents and Settings\Кирилл\Рабочий стол\МАМА\природа, фото\0_12809_49dd190a_XL.jpeg"/>
          <p:cNvPicPr>
            <a:picLocks noChangeAspect="1" noChangeArrowheads="1"/>
          </p:cNvPicPr>
          <p:nvPr/>
        </p:nvPicPr>
        <p:blipFill>
          <a:blip r:embed="rId10" cstate="email"/>
          <a:srcRect/>
          <a:stretch>
            <a:fillRect/>
          </a:stretch>
        </p:blipFill>
        <p:spPr bwMode="auto">
          <a:xfrm>
            <a:off x="0" y="2000240"/>
            <a:ext cx="2239306" cy="2376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12" name="Прямая соединительная линия 11"/>
          <p:cNvCxnSpPr/>
          <p:nvPr/>
        </p:nvCxnSpPr>
        <p:spPr>
          <a:xfrm>
            <a:off x="357158" y="4929198"/>
            <a:ext cx="1714512" cy="1500198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rot="5400000">
            <a:off x="178563" y="4964917"/>
            <a:ext cx="1571636" cy="1500198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rot="16200000" flipH="1">
            <a:off x="4714876" y="4786322"/>
            <a:ext cx="1928826" cy="178595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rot="5400000">
            <a:off x="4607719" y="4893479"/>
            <a:ext cx="1928826" cy="1571636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Овал 22">
            <a:hlinkClick r:id="" action="ppaction://hlinkshowjump?jump=nextslide"/>
          </p:cNvPr>
          <p:cNvSpPr/>
          <p:nvPr/>
        </p:nvSpPr>
        <p:spPr>
          <a:xfrm>
            <a:off x="8072462" y="857232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~PP2167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7.40741E-7 C 0.08195 -0.06273 0.16407 -0.12546 0.19688 -0.15046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800" y="-7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1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1.48148E-6 C 0.02987 -0.13565 0.0599 -0.27129 0.07188 -0.32546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00" y="-16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8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0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857 -0.03357 C -0.11909 -0.16111 -0.21961 -0.28866 -0.26024 -0.33982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100" y="-15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9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0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91 -0.07315 C -0.08386 -0.14259 -0.16164 -0.21204 -0.19289 -0.23982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400" y="-8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0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0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7"/>
                  </p:tgtEl>
                </p:cond>
              </p:nextCondLst>
            </p:seq>
            <p:audio>
              <p:cMediaNode showWhenStopped="0">
                <p:cTn id="45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85918" y="0"/>
            <a:ext cx="60722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7030A0"/>
                </a:solidFill>
              </a:rPr>
              <a:t> </a:t>
            </a:r>
            <a:r>
              <a:rPr lang="ru-RU" sz="4800" b="1" i="1" u="sng" dirty="0" smtClean="0">
                <a:solidFill>
                  <a:srgbClr val="7030A0"/>
                </a:solidFill>
              </a:rPr>
              <a:t>«Назови и объясни»</a:t>
            </a:r>
            <a:endParaRPr lang="ru-RU" sz="4800" b="1" i="1" u="sng" dirty="0">
              <a:solidFill>
                <a:srgbClr val="7030A0"/>
              </a:solidFill>
            </a:endParaRPr>
          </a:p>
        </p:txBody>
      </p:sp>
      <p:pic>
        <p:nvPicPr>
          <p:cNvPr id="2050" name="Picture 2" descr="C:\Documents and Settings\Кирилл\Рабочий стол\МАМА\детские презентации\Почемучка\0_1b022_a5ea69a1_XL.jpe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42844" y="928670"/>
            <a:ext cx="4212000" cy="5616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4572000" y="1071546"/>
            <a:ext cx="4449616" cy="181588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Взяли мы с утра корзинки</a:t>
            </a:r>
          </a:p>
          <a:p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И пошли в лесок.</a:t>
            </a:r>
          </a:p>
          <a:p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И нашли мы </a:t>
            </a:r>
            <a:r>
              <a:rPr lang="ru-RU" sz="2800" b="1" dirty="0" smtClean="0">
                <a:solidFill>
                  <a:srgbClr val="FF0000"/>
                </a:solidFill>
              </a:rPr>
              <a:t>под осинкой</a:t>
            </a:r>
          </a:p>
          <a:p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Маленький грибок. Какой?</a:t>
            </a:r>
            <a:endParaRPr lang="ru-RU" sz="28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" name="Стрелка вправо 4">
            <a:hlinkClick r:id="" action="ppaction://hlinkshowjump?jump=nextslide"/>
          </p:cNvPr>
          <p:cNvSpPr/>
          <p:nvPr/>
        </p:nvSpPr>
        <p:spPr>
          <a:xfrm>
            <a:off x="8001024" y="285728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1" name="Picture 3" descr="C:\Documents and Settings\Кирилл\Рабочий стол\МАМА\детские презентации\Почемучка\0_1558e_1851d94b_XL.jpe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072066" y="3000372"/>
            <a:ext cx="3011040" cy="3672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5000628" y="6072206"/>
            <a:ext cx="3071834" cy="646331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Подосиновик</a:t>
            </a:r>
            <a:endParaRPr lang="ru-RU" sz="3600" b="1" dirty="0">
              <a:solidFill>
                <a:srgbClr val="C00000"/>
              </a:solidFill>
            </a:endParaRPr>
          </a:p>
        </p:txBody>
      </p:sp>
      <p:pic>
        <p:nvPicPr>
          <p:cNvPr id="8" name="~PP3455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Кирилл\Рабочий стол\МАМА\природа, фото\nature72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-24000" y="-18000"/>
            <a:ext cx="9168000" cy="6876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2071670" y="5786454"/>
            <a:ext cx="4996561" cy="1015663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chemeClr val="accent6">
                    <a:lumMod val="50000"/>
                  </a:schemeClr>
                </a:solidFill>
              </a:rPr>
              <a:t>Что такое лес?</a:t>
            </a:r>
            <a:endParaRPr lang="ru-RU" sz="6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5" name="~PP1516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4000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Documents and Settings\Кирилл\Рабочий стол\МАМА\детские презентации\Почемучка\0_dfa8_50aca0cc_XL.jpe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42910" y="214290"/>
            <a:ext cx="2916000" cy="3888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5" name="Picture 3" descr="C:\Documents and Settings\Кирилл\Рабочий стол\МАМА\детские презентации\Почемучка\0_f4c6_e7951bcb_-2-XL.jpe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85720" y="4071942"/>
            <a:ext cx="3781291" cy="2628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4000496" y="214290"/>
            <a:ext cx="4500594" cy="2062103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А у Пети с Васей</a:t>
            </a:r>
          </a:p>
          <a:p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Руки словно </a:t>
            </a:r>
            <a:r>
              <a:rPr lang="ru-RU" sz="3200" b="1" dirty="0" smtClean="0">
                <a:solidFill>
                  <a:srgbClr val="FF0000"/>
                </a:solidFill>
              </a:rPr>
              <a:t>в масле.</a:t>
            </a:r>
          </a:p>
          <a:p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Отгадайте, малыши,</a:t>
            </a:r>
          </a:p>
          <a:p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Какой гриб они нашли?</a:t>
            </a:r>
            <a:endParaRPr lang="ru-RU" sz="32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3076" name="Picture 4" descr="C:\Documents and Settings\Кирилл\Рабочий стол\МАМА\детские презентации\Почемучка\0_12bfb_3f979c2f_XL.jpe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4714876" y="2428868"/>
            <a:ext cx="3213000" cy="4284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5143504" y="6143644"/>
            <a:ext cx="2286016" cy="646331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Маслёнок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7" name="Овал 6">
            <a:hlinkClick r:id="" action="ppaction://hlinkshowjump?jump=nextslide"/>
          </p:cNvPr>
          <p:cNvSpPr/>
          <p:nvPr/>
        </p:nvSpPr>
        <p:spPr>
          <a:xfrm>
            <a:off x="8001024" y="5786454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~PP2730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14612" y="0"/>
            <a:ext cx="45720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i="1" u="sng" dirty="0" smtClean="0">
                <a:solidFill>
                  <a:srgbClr val="7030A0"/>
                </a:solidFill>
              </a:rPr>
              <a:t>«Чья шишка?»</a:t>
            </a:r>
            <a:endParaRPr lang="ru-RU" sz="4800" b="1" i="1" u="sng" dirty="0">
              <a:solidFill>
                <a:srgbClr val="7030A0"/>
              </a:solidFill>
            </a:endParaRPr>
          </a:p>
        </p:txBody>
      </p:sp>
      <p:pic>
        <p:nvPicPr>
          <p:cNvPr id="4099" name="Picture 3" descr="C:\Documents and Settings\Кирилл\Рабочий стол\МАМА\детские презентации\Почемучка\0_238be_e1207460_-1-XL.jpe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2500298" y="714356"/>
            <a:ext cx="3947987" cy="2808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00" name="Picture 4" descr="C:\Documents and Settings\Кирилл\Рабочий стол\МАМА\детские презентации\Почемучка\s58788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305550" y="1928802"/>
            <a:ext cx="2838450" cy="47625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02" name="Picture 6" descr="C:\Documents and Settings\Кирилл\Рабочий стол\МАМА\детские презентации\Почемучка\elky81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42844" y="3071810"/>
            <a:ext cx="3196000" cy="3384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1071538" y="6429396"/>
            <a:ext cx="75724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  Сосна                                                                                  Ель</a:t>
            </a:r>
            <a:endParaRPr lang="ru-RU" sz="2400" b="1" dirty="0">
              <a:solidFill>
                <a:srgbClr val="C00000"/>
              </a:solidFill>
            </a:endParaRPr>
          </a:p>
        </p:txBody>
      </p:sp>
      <p:pic>
        <p:nvPicPr>
          <p:cNvPr id="4103" name="Picture 7" descr="C:\Documents and Settings\Кирилл\Рабочий стол\МАМА\детские презентации\Почемучка\0_24026_31af6116_XL.jpeg"/>
          <p:cNvPicPr>
            <a:picLocks noChangeAspect="1" noChangeArrowheads="1"/>
          </p:cNvPicPr>
          <p:nvPr/>
        </p:nvPicPr>
        <p:blipFill>
          <a:blip r:embed="rId10" cstate="email"/>
          <a:srcRect/>
          <a:stretch>
            <a:fillRect/>
          </a:stretch>
        </p:blipFill>
        <p:spPr bwMode="auto">
          <a:xfrm>
            <a:off x="2786050" y="785794"/>
            <a:ext cx="3472560" cy="3744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Стрелка вправо 9"/>
          <p:cNvSpPr/>
          <p:nvPr/>
        </p:nvSpPr>
        <p:spPr>
          <a:xfrm rot="1740000">
            <a:off x="6001299" y="2328630"/>
            <a:ext cx="1218282" cy="612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no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 cstate="email"/>
          <a:stretch>
            <a:fillRect/>
          </a:stretch>
        </p:blipFill>
        <p:spPr>
          <a:xfrm>
            <a:off x="285720" y="214290"/>
            <a:ext cx="304800" cy="304800"/>
          </a:xfrm>
          <a:prstGeom prst="rect">
            <a:avLst/>
          </a:prstGeom>
        </p:spPr>
      </p:pic>
      <p:sp>
        <p:nvSpPr>
          <p:cNvPr id="12" name="Овал 11">
            <a:hlinkClick r:id="" action="ppaction://hlinkshowjump?jump=nextslide"/>
          </p:cNvPr>
          <p:cNvSpPr/>
          <p:nvPr/>
        </p:nvSpPr>
        <p:spPr>
          <a:xfrm>
            <a:off x="8001024" y="214290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mult_ef.mp3">
            <a:hlinkClick r:id="" action="ppaction://media"/>
          </p:cNvPr>
          <p:cNvPicPr>
            <a:picLocks noRot="1" noChangeAspect="1"/>
          </p:cNvPicPr>
          <p:nvPr>
            <a:audioFile r:link="rId3"/>
          </p:nvPr>
        </p:nvPicPr>
        <p:blipFill>
          <a:blip r:embed="rId11" cstate="email"/>
          <a:stretch>
            <a:fillRect/>
          </a:stretch>
        </p:blipFill>
        <p:spPr>
          <a:xfrm>
            <a:off x="142844" y="500042"/>
            <a:ext cx="304800" cy="304800"/>
          </a:xfrm>
          <a:prstGeom prst="rect">
            <a:avLst/>
          </a:prstGeom>
        </p:spPr>
      </p:pic>
      <p:pic>
        <p:nvPicPr>
          <p:cNvPr id="13" name="~PP1460.WAV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1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" dur="2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6" dur="2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7" dur="2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2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2112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0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41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36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4" presetClass="exit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6" dur="30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2"/>
                  </p:tgtEl>
                </p:cond>
              </p:nextCondLst>
            </p:seq>
            <p:audio>
              <p:cMediaNode vol="80000" showWhenStopped="0">
                <p:cTn id="3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3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showWhenStopped="0">
                <p:cTn id="40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Documents and Settings\Кирилл\Рабочий стол\МАМА\детские презентации\Почемучка\0_3a33c_175445f6_XL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287" y="0"/>
            <a:ext cx="9131713" cy="65722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3203848" y="6150114"/>
            <a:ext cx="2643206" cy="707886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</a:rPr>
              <a:t>Молодцы!</a:t>
            </a:r>
            <a:endParaRPr lang="ru-RU" sz="4000" b="1" dirty="0">
              <a:solidFill>
                <a:srgbClr val="C00000"/>
              </a:solidFill>
            </a:endParaRPr>
          </a:p>
        </p:txBody>
      </p:sp>
      <p:pic>
        <p:nvPicPr>
          <p:cNvPr id="8" name="004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357158" y="35716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57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Documents and Settings\Кирилл\Рабочий стол\МАМА\детские презентации\Почемучка\0_2b83d_7da7a0ef_L.jpe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4348" y="357166"/>
            <a:ext cx="7786274" cy="612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1928794" y="5857892"/>
            <a:ext cx="5643602" cy="1015663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chemeClr val="accent6">
                    <a:lumMod val="50000"/>
                  </a:schemeClr>
                </a:solidFill>
              </a:rPr>
              <a:t>Сосны до небес,</a:t>
            </a:r>
            <a:endParaRPr lang="ru-RU" sz="6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5" name="~PP2670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5000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Documents and Settings\Кирилл\Рабочий стол\МАМА\природа, фото\0_2408e_1cc961e_XL.jpe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52741" cy="6876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6000760" y="5786454"/>
            <a:ext cx="2678938" cy="1015663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chemeClr val="accent6">
                    <a:lumMod val="50000"/>
                  </a:schemeClr>
                </a:solidFill>
              </a:rPr>
              <a:t>Берёзы</a:t>
            </a:r>
            <a:endParaRPr lang="ru-RU" sz="6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5" name="~PP3012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4000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C:\Documents and Settings\Кирилл\Рабочий стол\МАМА\детские презентации\Почемучка\0_27f0a_f6a4d0ff_L.jpeg"/>
          <p:cNvPicPr>
            <a:picLocks noChangeAspect="1" noChangeArrowheads="1"/>
          </p:cNvPicPr>
          <p:nvPr/>
        </p:nvPicPr>
        <p:blipFill>
          <a:blip r:embed="rId4">
            <a:lum contrast="10000"/>
          </a:blip>
          <a:srcRect/>
          <a:stretch>
            <a:fillRect/>
          </a:stretch>
        </p:blipFill>
        <p:spPr bwMode="auto">
          <a:xfrm>
            <a:off x="1428728" y="0"/>
            <a:ext cx="6286544" cy="6876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5500694" y="5857892"/>
            <a:ext cx="3286148" cy="1015663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chemeClr val="accent6">
                    <a:lumMod val="50000"/>
                  </a:schemeClr>
                </a:solidFill>
              </a:rPr>
              <a:t>…и дубы,</a:t>
            </a:r>
            <a:endParaRPr lang="ru-RU" sz="6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6" name="~PP2697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3000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Documents and Settings\Кирилл\Рабочий стол\МАМА\детские презентации\Почемучка\0_2a347_e538e182_L.jpe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 rot="-480000">
            <a:off x="186158" y="296725"/>
            <a:ext cx="4473061" cy="2988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7" name="Picture 3" descr="C:\Documents and Settings\Кирилл\Рабочий стол\МАМА\детские презентации\Почемучка\0_131eb_a00a92a6_L.jpe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57158" y="3643314"/>
            <a:ext cx="4121499" cy="302795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8" name="Picture 4" descr="C:\Documents and Settings\Кирилл\Рабочий стол\МАМА\детские презентации\Почемучка\0_72f6_c260fc48_L.jpe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 rot="180000">
            <a:off x="4846833" y="218665"/>
            <a:ext cx="4105252" cy="3276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9" name="Picture 5" descr="C:\Documents and Settings\Кирилл\Рабочий стол\МАМА\детские презентации\Почемучка\0_b586_5621bcef_L.jpe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 rot="2640000">
            <a:off x="5517731" y="3291074"/>
            <a:ext cx="2733264" cy="367537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3428992" y="3000372"/>
            <a:ext cx="2481513" cy="1015663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chemeClr val="accent6">
                    <a:lumMod val="50000"/>
                  </a:schemeClr>
                </a:solidFill>
              </a:rPr>
              <a:t>Ягоды,</a:t>
            </a:r>
            <a:endParaRPr lang="ru-RU" sz="6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8" name="~PP2929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4000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Documents and Settings\Кирилл\Рабочий стол\МАМА\природа, фото\0_2fbf_9c1a0fee_XL.jpe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6" y="214290"/>
            <a:ext cx="8078607" cy="6372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5643570" y="5786454"/>
            <a:ext cx="2857520" cy="1015663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chemeClr val="accent6">
                    <a:lumMod val="50000"/>
                  </a:schemeClr>
                </a:solidFill>
              </a:rPr>
              <a:t>Грибы…</a:t>
            </a:r>
            <a:endParaRPr lang="ru-RU" sz="6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5" name="~PP3224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4000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Documents and Settings\Кирилл\Рабочий стол\МАМА\детские презентации\Почемучка\0_173f3_c9ba03a2_L.jpeg"/>
          <p:cNvPicPr>
            <a:picLocks noChangeAspect="1" noChangeArrowheads="1"/>
          </p:cNvPicPr>
          <p:nvPr/>
        </p:nvPicPr>
        <p:blipFill>
          <a:blip r:embed="rId4">
            <a:lum bright="-10000"/>
          </a:blip>
          <a:srcRect/>
          <a:stretch>
            <a:fillRect/>
          </a:stretch>
        </p:blipFill>
        <p:spPr bwMode="auto">
          <a:xfrm>
            <a:off x="500034" y="357166"/>
            <a:ext cx="8160000" cy="612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1000101" y="5786454"/>
            <a:ext cx="7072361" cy="1015663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chemeClr val="accent6">
                    <a:lumMod val="50000"/>
                  </a:schemeClr>
                </a:solidFill>
              </a:rPr>
              <a:t>Звериные тропинки,</a:t>
            </a:r>
            <a:endParaRPr lang="ru-RU" sz="6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5" name="~PP1735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600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Documents and Settings\Кирилл\Рабочий стол\МАМА\детские презентации\Почемучка\0_13356_2473bde7_L.jpe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472" y="357166"/>
            <a:ext cx="8112000" cy="6084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928663" y="5786454"/>
            <a:ext cx="7286675" cy="1015663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chemeClr val="accent6">
                    <a:lumMod val="50000"/>
                  </a:schemeClr>
                </a:solidFill>
              </a:rPr>
              <a:t>Пригорки и низинки,</a:t>
            </a:r>
            <a:endParaRPr lang="ru-RU" sz="6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5" name="~PP2936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500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614</TotalTime>
  <Words>146</Words>
  <Application>Microsoft Office PowerPoint</Application>
  <PresentationFormat>Экран (4:3)</PresentationFormat>
  <Paragraphs>36</Paragraphs>
  <Slides>22</Slides>
  <Notes>0</Notes>
  <HiddenSlides>0</HiddenSlides>
  <MMClips>33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5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WIN7XP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WIN7XP</dc:creator>
  <cp:lastModifiedBy>Антон</cp:lastModifiedBy>
  <cp:revision>72</cp:revision>
  <dcterms:created xsi:type="dcterms:W3CDTF">2009-07-05T10:22:22Z</dcterms:created>
  <dcterms:modified xsi:type="dcterms:W3CDTF">2019-02-06T15:33:25Z</dcterms:modified>
</cp:coreProperties>
</file>